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handoutMasterIdLst>
    <p:handoutMasterId r:id="rId69"/>
  </p:handoutMasterIdLst>
  <p:sldIdLst>
    <p:sldId id="257" r:id="rId2"/>
    <p:sldId id="303" r:id="rId3"/>
    <p:sldId id="258" r:id="rId4"/>
    <p:sldId id="261" r:id="rId5"/>
    <p:sldId id="259" r:id="rId6"/>
    <p:sldId id="260" r:id="rId7"/>
    <p:sldId id="262" r:id="rId8"/>
    <p:sldId id="329" r:id="rId9"/>
    <p:sldId id="271" r:id="rId10"/>
    <p:sldId id="325" r:id="rId11"/>
    <p:sldId id="266" r:id="rId12"/>
    <p:sldId id="267" r:id="rId13"/>
    <p:sldId id="268" r:id="rId14"/>
    <p:sldId id="269" r:id="rId15"/>
    <p:sldId id="270" r:id="rId16"/>
    <p:sldId id="272" r:id="rId17"/>
    <p:sldId id="273" r:id="rId18"/>
    <p:sldId id="274" r:id="rId19"/>
    <p:sldId id="275" r:id="rId20"/>
    <p:sldId id="276" r:id="rId21"/>
    <p:sldId id="277" r:id="rId22"/>
    <p:sldId id="278" r:id="rId23"/>
    <p:sldId id="309" r:id="rId24"/>
    <p:sldId id="326" r:id="rId25"/>
    <p:sldId id="310" r:id="rId26"/>
    <p:sldId id="311" r:id="rId27"/>
    <p:sldId id="320" r:id="rId28"/>
    <p:sldId id="332" r:id="rId29"/>
    <p:sldId id="313" r:id="rId30"/>
    <p:sldId id="330" r:id="rId31"/>
    <p:sldId id="315" r:id="rId32"/>
    <p:sldId id="316" r:id="rId33"/>
    <p:sldId id="319" r:id="rId34"/>
    <p:sldId id="318" r:id="rId35"/>
    <p:sldId id="334" r:id="rId36"/>
    <p:sldId id="314" r:id="rId37"/>
    <p:sldId id="321" r:id="rId38"/>
    <p:sldId id="322" r:id="rId39"/>
    <p:sldId id="331" r:id="rId40"/>
    <p:sldId id="324" r:id="rId41"/>
    <p:sldId id="327" r:id="rId42"/>
    <p:sldId id="279" r:id="rId43"/>
    <p:sldId id="281" r:id="rId44"/>
    <p:sldId id="282" r:id="rId45"/>
    <p:sldId id="283" r:id="rId46"/>
    <p:sldId id="284" r:id="rId47"/>
    <p:sldId id="285" r:id="rId48"/>
    <p:sldId id="286" r:id="rId49"/>
    <p:sldId id="333" r:id="rId50"/>
    <p:sldId id="287" r:id="rId51"/>
    <p:sldId id="288" r:id="rId52"/>
    <p:sldId id="289" r:id="rId53"/>
    <p:sldId id="290" r:id="rId54"/>
    <p:sldId id="291" r:id="rId55"/>
    <p:sldId id="292" r:id="rId56"/>
    <p:sldId id="293" r:id="rId57"/>
    <p:sldId id="294" r:id="rId58"/>
    <p:sldId id="295" r:id="rId59"/>
    <p:sldId id="296" r:id="rId60"/>
    <p:sldId id="297" r:id="rId61"/>
    <p:sldId id="298" r:id="rId62"/>
    <p:sldId id="299" r:id="rId63"/>
    <p:sldId id="300" r:id="rId64"/>
    <p:sldId id="301" r:id="rId65"/>
    <p:sldId id="328" r:id="rId66"/>
    <p:sldId id="302" r:id="rId67"/>
  </p:sldIdLst>
  <p:sldSz cx="9144000" cy="6858000" type="screen4x3"/>
  <p:notesSz cx="10234613" cy="7104063"/>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14" autoAdjust="0"/>
    <p:restoredTop sz="94519" autoAdjust="0"/>
  </p:normalViewPr>
  <p:slideViewPr>
    <p:cSldViewPr>
      <p:cViewPr varScale="1">
        <p:scale>
          <a:sx n="86" d="100"/>
          <a:sy n="86" d="100"/>
        </p:scale>
        <p:origin x="1397" y="7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87.wmf"/><Relationship Id="rId2" Type="http://schemas.openxmlformats.org/officeDocument/2006/relationships/image" Target="../media/image186.wmf"/><Relationship Id="rId1" Type="http://schemas.openxmlformats.org/officeDocument/2006/relationships/image" Target="../media/image18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434999" cy="355203"/>
          </a:xfrm>
          <a:prstGeom prst="rect">
            <a:avLst/>
          </a:prstGeom>
        </p:spPr>
        <p:txBody>
          <a:bodyPr vert="horz" lIns="99075" tIns="49538" rIns="99075" bIns="49538" rtlCol="0"/>
          <a:lstStyle>
            <a:lvl1pPr algn="l">
              <a:defRPr sz="1300"/>
            </a:lvl1pPr>
          </a:lstStyle>
          <a:p>
            <a:endParaRPr lang="zh-CN" altLang="en-US"/>
          </a:p>
        </p:txBody>
      </p:sp>
      <p:sp>
        <p:nvSpPr>
          <p:cNvPr id="3" name="日期占位符 2"/>
          <p:cNvSpPr>
            <a:spLocks noGrp="1"/>
          </p:cNvSpPr>
          <p:nvPr>
            <p:ph type="dt" sz="quarter" idx="1"/>
          </p:nvPr>
        </p:nvSpPr>
        <p:spPr>
          <a:xfrm>
            <a:off x="5797246" y="1"/>
            <a:ext cx="4434999" cy="355203"/>
          </a:xfrm>
          <a:prstGeom prst="rect">
            <a:avLst/>
          </a:prstGeom>
        </p:spPr>
        <p:txBody>
          <a:bodyPr vert="horz" lIns="99075" tIns="49538" rIns="99075" bIns="49538" rtlCol="0"/>
          <a:lstStyle>
            <a:lvl1pPr algn="r">
              <a:defRPr sz="1300"/>
            </a:lvl1pPr>
          </a:lstStyle>
          <a:p>
            <a:fld id="{2512F61B-0F82-4861-B7BB-29AA050F785E}" type="datetimeFigureOut">
              <a:rPr lang="zh-CN" altLang="en-US" smtClean="0"/>
              <a:t>2020/12/10</a:t>
            </a:fld>
            <a:endParaRPr lang="zh-CN" altLang="en-US"/>
          </a:p>
        </p:txBody>
      </p:sp>
      <p:sp>
        <p:nvSpPr>
          <p:cNvPr id="4" name="页脚占位符 3"/>
          <p:cNvSpPr>
            <a:spLocks noGrp="1"/>
          </p:cNvSpPr>
          <p:nvPr>
            <p:ph type="ftr" sz="quarter" idx="2"/>
          </p:nvPr>
        </p:nvSpPr>
        <p:spPr>
          <a:xfrm>
            <a:off x="0" y="6747627"/>
            <a:ext cx="4434999" cy="355203"/>
          </a:xfrm>
          <a:prstGeom prst="rect">
            <a:avLst/>
          </a:prstGeom>
        </p:spPr>
        <p:txBody>
          <a:bodyPr vert="horz" lIns="99075" tIns="49538" rIns="99075" bIns="49538" rtlCol="0" anchor="b"/>
          <a:lstStyle>
            <a:lvl1pPr algn="l">
              <a:defRPr sz="1300"/>
            </a:lvl1pPr>
          </a:lstStyle>
          <a:p>
            <a:endParaRPr lang="zh-CN" altLang="en-US"/>
          </a:p>
        </p:txBody>
      </p:sp>
      <p:sp>
        <p:nvSpPr>
          <p:cNvPr id="5" name="灯片编号占位符 4"/>
          <p:cNvSpPr>
            <a:spLocks noGrp="1"/>
          </p:cNvSpPr>
          <p:nvPr>
            <p:ph type="sldNum" sz="quarter" idx="3"/>
          </p:nvPr>
        </p:nvSpPr>
        <p:spPr>
          <a:xfrm>
            <a:off x="5797246" y="6747627"/>
            <a:ext cx="4434999" cy="355203"/>
          </a:xfrm>
          <a:prstGeom prst="rect">
            <a:avLst/>
          </a:prstGeom>
        </p:spPr>
        <p:txBody>
          <a:bodyPr vert="horz" lIns="99075" tIns="49538" rIns="99075" bIns="49538" rtlCol="0" anchor="b"/>
          <a:lstStyle>
            <a:lvl1pPr algn="r">
              <a:defRPr sz="1300"/>
            </a:lvl1pPr>
          </a:lstStyle>
          <a:p>
            <a:fld id="{08122339-1B89-4EDC-95F1-C2A056BF60C0}" type="slidenum">
              <a:rPr lang="zh-CN" altLang="en-US" smtClean="0"/>
              <a:t>‹#›</a:t>
            </a:fld>
            <a:endParaRPr lang="zh-CN" altLang="en-US"/>
          </a:p>
        </p:txBody>
      </p:sp>
    </p:spTree>
    <p:extLst>
      <p:ext uri="{BB962C8B-B14F-4D97-AF65-F5344CB8AC3E}">
        <p14:creationId xmlns:p14="http://schemas.microsoft.com/office/powerpoint/2010/main" val="4096566696"/>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434999" cy="355203"/>
          </a:xfrm>
          <a:prstGeom prst="rect">
            <a:avLst/>
          </a:prstGeom>
        </p:spPr>
        <p:txBody>
          <a:bodyPr vert="horz" lIns="99075" tIns="49538" rIns="99075" bIns="49538" rtlCol="0"/>
          <a:lstStyle>
            <a:lvl1pPr algn="l">
              <a:defRPr sz="1300"/>
            </a:lvl1pPr>
          </a:lstStyle>
          <a:p>
            <a:endParaRPr lang="zh-CN" altLang="en-US"/>
          </a:p>
        </p:txBody>
      </p:sp>
      <p:sp>
        <p:nvSpPr>
          <p:cNvPr id="3" name="日期占位符 2"/>
          <p:cNvSpPr>
            <a:spLocks noGrp="1"/>
          </p:cNvSpPr>
          <p:nvPr>
            <p:ph type="dt" idx="1"/>
          </p:nvPr>
        </p:nvSpPr>
        <p:spPr>
          <a:xfrm>
            <a:off x="5797246" y="1"/>
            <a:ext cx="4434999" cy="355203"/>
          </a:xfrm>
          <a:prstGeom prst="rect">
            <a:avLst/>
          </a:prstGeom>
        </p:spPr>
        <p:txBody>
          <a:bodyPr vert="horz" lIns="99075" tIns="49538" rIns="99075" bIns="49538" rtlCol="0"/>
          <a:lstStyle>
            <a:lvl1pPr algn="r">
              <a:defRPr sz="1300"/>
            </a:lvl1pPr>
          </a:lstStyle>
          <a:p>
            <a:fld id="{ACB17D25-9DC0-4E85-9FBC-FF8EFB489F46}" type="datetimeFigureOut">
              <a:rPr lang="zh-CN" altLang="en-US" smtClean="0"/>
              <a:t>2020/12/10</a:t>
            </a:fld>
            <a:endParaRPr lang="zh-CN" altLang="en-US"/>
          </a:p>
        </p:txBody>
      </p:sp>
      <p:sp>
        <p:nvSpPr>
          <p:cNvPr id="4" name="幻灯片图像占位符 3"/>
          <p:cNvSpPr>
            <a:spLocks noGrp="1" noRot="1" noChangeAspect="1"/>
          </p:cNvSpPr>
          <p:nvPr>
            <p:ph type="sldImg" idx="2"/>
          </p:nvPr>
        </p:nvSpPr>
        <p:spPr>
          <a:xfrm>
            <a:off x="3341688" y="533400"/>
            <a:ext cx="3551237" cy="2663825"/>
          </a:xfrm>
          <a:prstGeom prst="rect">
            <a:avLst/>
          </a:prstGeom>
          <a:noFill/>
          <a:ln w="12700">
            <a:solidFill>
              <a:prstClr val="black"/>
            </a:solidFill>
          </a:ln>
        </p:spPr>
        <p:txBody>
          <a:bodyPr vert="horz" lIns="99075" tIns="49538" rIns="99075" bIns="49538" rtlCol="0" anchor="ctr"/>
          <a:lstStyle/>
          <a:p>
            <a:endParaRPr lang="zh-CN" altLang="en-US"/>
          </a:p>
        </p:txBody>
      </p:sp>
      <p:sp>
        <p:nvSpPr>
          <p:cNvPr id="5" name="备注占位符 4"/>
          <p:cNvSpPr>
            <a:spLocks noGrp="1"/>
          </p:cNvSpPr>
          <p:nvPr>
            <p:ph type="body" sz="quarter" idx="3"/>
          </p:nvPr>
        </p:nvSpPr>
        <p:spPr>
          <a:xfrm>
            <a:off x="1023462" y="3374430"/>
            <a:ext cx="8187690" cy="3196828"/>
          </a:xfrm>
          <a:prstGeom prst="rect">
            <a:avLst/>
          </a:prstGeom>
        </p:spPr>
        <p:txBody>
          <a:bodyPr vert="horz" lIns="99075" tIns="49538" rIns="99075" bIns="49538"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747627"/>
            <a:ext cx="4434999" cy="355203"/>
          </a:xfrm>
          <a:prstGeom prst="rect">
            <a:avLst/>
          </a:prstGeom>
        </p:spPr>
        <p:txBody>
          <a:bodyPr vert="horz" lIns="99075" tIns="49538" rIns="99075" bIns="49538"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5797246" y="6747627"/>
            <a:ext cx="4434999" cy="355203"/>
          </a:xfrm>
          <a:prstGeom prst="rect">
            <a:avLst/>
          </a:prstGeom>
        </p:spPr>
        <p:txBody>
          <a:bodyPr vert="horz" lIns="99075" tIns="49538" rIns="99075" bIns="49538" rtlCol="0" anchor="b"/>
          <a:lstStyle>
            <a:lvl1pPr algn="r">
              <a:defRPr sz="1300"/>
            </a:lvl1pPr>
          </a:lstStyle>
          <a:p>
            <a:fld id="{008923F7-0EB7-4822-B238-86AB2EDC81AC}" type="slidenum">
              <a:rPr lang="zh-CN" altLang="en-US" smtClean="0"/>
              <a:t>‹#›</a:t>
            </a:fld>
            <a:endParaRPr lang="zh-CN" altLang="en-US"/>
          </a:p>
        </p:txBody>
      </p:sp>
    </p:spTree>
    <p:extLst>
      <p:ext uri="{BB962C8B-B14F-4D97-AF65-F5344CB8AC3E}">
        <p14:creationId xmlns:p14="http://schemas.microsoft.com/office/powerpoint/2010/main" val="1876064215"/>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zh-CN" altLang="en-US"/>
          </a:p>
        </p:txBody>
      </p:sp>
    </p:spTree>
    <p:extLst>
      <p:ext uri="{BB962C8B-B14F-4D97-AF65-F5344CB8AC3E}">
        <p14:creationId xmlns:p14="http://schemas.microsoft.com/office/powerpoint/2010/main" val="701867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zh-CN" altLang="en-US"/>
          </a:p>
        </p:txBody>
      </p:sp>
    </p:spTree>
    <p:extLst>
      <p:ext uri="{BB962C8B-B14F-4D97-AF65-F5344CB8AC3E}">
        <p14:creationId xmlns:p14="http://schemas.microsoft.com/office/powerpoint/2010/main" val="3970695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endParaRPr lang="zh-CN" altLang="zh-CN"/>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F7F1150F-403E-4A78-ADA0-C659F40A6D86}" type="slidenum">
              <a:rPr lang="zh-CN" altLang="zh-CN"/>
              <a:pPr/>
              <a:t>‹#›</a:t>
            </a:fld>
            <a:endParaRPr lang="zh-CN" altLang="zh-CN"/>
          </a:p>
        </p:txBody>
      </p:sp>
    </p:spTree>
    <p:extLst>
      <p:ext uri="{BB962C8B-B14F-4D97-AF65-F5344CB8AC3E}">
        <p14:creationId xmlns:p14="http://schemas.microsoft.com/office/powerpoint/2010/main" val="2231819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zh-CN" altLang="zh-CN"/>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879C3F03-8738-4C31-B116-7085684109DA}" type="slidenum">
              <a:rPr lang="zh-CN" altLang="zh-CN"/>
              <a:pPr/>
              <a:t>‹#›</a:t>
            </a:fld>
            <a:endParaRPr lang="zh-CN" altLang="zh-CN"/>
          </a:p>
        </p:txBody>
      </p:sp>
    </p:spTree>
    <p:extLst>
      <p:ext uri="{BB962C8B-B14F-4D97-AF65-F5344CB8AC3E}">
        <p14:creationId xmlns:p14="http://schemas.microsoft.com/office/powerpoint/2010/main" val="200049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zh-CN" altLang="zh-CN"/>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C83DAD6C-5ADA-48AE-A61D-A7B09E3B897A}" type="slidenum">
              <a:rPr lang="zh-CN" altLang="zh-CN"/>
              <a:pPr/>
              <a:t>‹#›</a:t>
            </a:fld>
            <a:endParaRPr lang="zh-CN" altLang="zh-CN"/>
          </a:p>
        </p:txBody>
      </p:sp>
    </p:spTree>
    <p:extLst>
      <p:ext uri="{BB962C8B-B14F-4D97-AF65-F5344CB8AC3E}">
        <p14:creationId xmlns:p14="http://schemas.microsoft.com/office/powerpoint/2010/main" val="1533458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6" name="矩形 5"/>
          <p:cNvSpPr/>
          <p:nvPr userDrawn="1"/>
        </p:nvSpPr>
        <p:spPr>
          <a:xfrm>
            <a:off x="0" y="0"/>
            <a:ext cx="9144000" cy="548680"/>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lvl1pPr algn="ctr" defTabSz="914400" rtl="0" eaLnBrk="1" fontAlgn="base" latinLnBrk="0" hangingPunct="1">
              <a:spcBef>
                <a:spcPct val="0"/>
              </a:spcBef>
              <a:spcAft>
                <a:spcPct val="0"/>
              </a:spcAft>
              <a:buNone/>
              <a:defRPr lang="zh-CN" altLang="en-US" sz="3200" b="1" kern="1200" cap="none" spc="0"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mj-lt"/>
                <a:ea typeface="+mj-ea"/>
                <a:cs typeface="+mj-cs"/>
              </a:defRPr>
            </a:lvl1pPr>
          </a:lstStyle>
          <a:p>
            <a:r>
              <a:rPr lang="zh-CN" altLang="en-US" dirty="0"/>
              <a:t>单击此处编辑母版标题样式</a:t>
            </a:r>
          </a:p>
        </p:txBody>
      </p:sp>
      <p:sp>
        <p:nvSpPr>
          <p:cNvPr id="3" name="内容占位符 2"/>
          <p:cNvSpPr>
            <a:spLocks noGrp="1"/>
          </p:cNvSpPr>
          <p:nvPr>
            <p:ph idx="1"/>
          </p:nvPr>
        </p:nvSpPr>
        <p:spPr/>
        <p:txBody>
          <a:bodyPr/>
          <a:lstStyle>
            <a:lvl1pPr marL="342900" indent="-342900">
              <a:buFont typeface="Wingdings" pitchFamily="2" charset="2"/>
              <a:buChar char="Ø"/>
              <a:defRPr lang="zh-CN" altLang="en-US" sz="2400" b="1" kern="1200" dirty="0" smtClean="0">
                <a:solidFill>
                  <a:srgbClr val="0070C0"/>
                </a:solidFill>
                <a:effectLst>
                  <a:outerShdw dist="38100" dir="2700000" algn="tl">
                    <a:srgbClr val="3333CC"/>
                  </a:outerShdw>
                </a:effectLst>
                <a:latin typeface="微软雅黑" pitchFamily="34" charset="-122"/>
                <a:ea typeface="微软雅黑" pitchFamily="34" charset="-122"/>
                <a:cs typeface="+mn-cs"/>
              </a:defRPr>
            </a:lvl1pPr>
            <a:lvl2pPr marL="742950" indent="-285750">
              <a:buFont typeface="Wingdings" pitchFamily="2" charset="2"/>
              <a:buChar char="p"/>
              <a:defRPr lang="zh-CN" altLang="en-US" sz="2000" b="1" kern="1200" dirty="0" smtClean="0">
                <a:solidFill>
                  <a:srgbClr val="0070C0"/>
                </a:solidFill>
                <a:effectLst>
                  <a:outerShdw dist="38100" dir="2700000" algn="tl">
                    <a:srgbClr val="3333CC"/>
                  </a:outerShdw>
                </a:effectLst>
                <a:latin typeface="微软雅黑" pitchFamily="34" charset="-122"/>
                <a:ea typeface="微软雅黑" pitchFamily="34" charset="-122"/>
                <a:cs typeface="+mn-cs"/>
              </a:defRPr>
            </a:lvl2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TextBox 6"/>
          <p:cNvSpPr txBox="1">
            <a:spLocks noChangeArrowheads="1"/>
          </p:cNvSpPr>
          <p:nvPr userDrawn="1"/>
        </p:nvSpPr>
        <p:spPr bwMode="auto">
          <a:xfrm>
            <a:off x="250825" y="84138"/>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0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rPr>
              <a:t>智能控制</a:t>
            </a:r>
          </a:p>
        </p:txBody>
      </p:sp>
      <p:sp>
        <p:nvSpPr>
          <p:cNvPr id="8" name="TextBox 7"/>
          <p:cNvSpPr txBox="1">
            <a:spLocks noChangeArrowheads="1"/>
          </p:cNvSpPr>
          <p:nvPr userDrawn="1"/>
        </p:nvSpPr>
        <p:spPr bwMode="auto">
          <a:xfrm>
            <a:off x="7524750" y="84138"/>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0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rPr>
              <a:t>神经网络</a:t>
            </a:r>
          </a:p>
        </p:txBody>
      </p:sp>
    </p:spTree>
    <p:extLst>
      <p:ext uri="{BB962C8B-B14F-4D97-AF65-F5344CB8AC3E}">
        <p14:creationId xmlns:p14="http://schemas.microsoft.com/office/powerpoint/2010/main" val="139121885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endParaRPr lang="zh-CN" altLang="zh-CN"/>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5311195D-15B4-407A-875E-E1E9F4E0A542}" type="slidenum">
              <a:rPr lang="zh-CN" altLang="zh-CN"/>
              <a:pPr/>
              <a:t>‹#›</a:t>
            </a:fld>
            <a:endParaRPr lang="zh-CN" altLang="zh-CN"/>
          </a:p>
        </p:txBody>
      </p:sp>
    </p:spTree>
    <p:extLst>
      <p:ext uri="{BB962C8B-B14F-4D97-AF65-F5344CB8AC3E}">
        <p14:creationId xmlns:p14="http://schemas.microsoft.com/office/powerpoint/2010/main" val="1018278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endParaRPr lang="zh-CN" altLang="zh-CN"/>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8BF7C839-3B81-47D6-8DCB-72AC4243D78F}" type="slidenum">
              <a:rPr lang="zh-CN" altLang="zh-CN"/>
              <a:pPr/>
              <a:t>‹#›</a:t>
            </a:fld>
            <a:endParaRPr lang="zh-CN" altLang="zh-CN"/>
          </a:p>
        </p:txBody>
      </p:sp>
    </p:spTree>
    <p:extLst>
      <p:ext uri="{BB962C8B-B14F-4D97-AF65-F5344CB8AC3E}">
        <p14:creationId xmlns:p14="http://schemas.microsoft.com/office/powerpoint/2010/main" val="2671990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endParaRPr lang="zh-CN" altLang="zh-CN"/>
          </a:p>
        </p:txBody>
      </p:sp>
      <p:sp>
        <p:nvSpPr>
          <p:cNvPr id="8" name="页脚占位符 7"/>
          <p:cNvSpPr>
            <a:spLocks noGrp="1"/>
          </p:cNvSpPr>
          <p:nvPr>
            <p:ph type="ftr" sz="quarter" idx="11"/>
          </p:nvPr>
        </p:nvSpPr>
        <p:spPr/>
        <p:txBody>
          <a:bodyPr/>
          <a:lstStyle>
            <a:lvl1pPr>
              <a:defRPr/>
            </a:lvl1pPr>
          </a:lstStyle>
          <a:p>
            <a:endParaRPr lang="zh-CN" altLang="zh-CN"/>
          </a:p>
        </p:txBody>
      </p:sp>
      <p:sp>
        <p:nvSpPr>
          <p:cNvPr id="9" name="灯片编号占位符 8"/>
          <p:cNvSpPr>
            <a:spLocks noGrp="1"/>
          </p:cNvSpPr>
          <p:nvPr>
            <p:ph type="sldNum" sz="quarter" idx="12"/>
          </p:nvPr>
        </p:nvSpPr>
        <p:spPr/>
        <p:txBody>
          <a:bodyPr/>
          <a:lstStyle>
            <a:lvl1pPr>
              <a:defRPr/>
            </a:lvl1pPr>
          </a:lstStyle>
          <a:p>
            <a:fld id="{D3CF94C1-070C-4C7B-9F8F-4FF1E7A2CD9A}" type="slidenum">
              <a:rPr lang="zh-CN" altLang="zh-CN"/>
              <a:pPr/>
              <a:t>‹#›</a:t>
            </a:fld>
            <a:endParaRPr lang="zh-CN" altLang="zh-CN"/>
          </a:p>
        </p:txBody>
      </p:sp>
    </p:spTree>
    <p:extLst>
      <p:ext uri="{BB962C8B-B14F-4D97-AF65-F5344CB8AC3E}">
        <p14:creationId xmlns:p14="http://schemas.microsoft.com/office/powerpoint/2010/main" val="2638022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endParaRPr lang="zh-CN" altLang="zh-CN"/>
          </a:p>
        </p:txBody>
      </p:sp>
      <p:sp>
        <p:nvSpPr>
          <p:cNvPr id="4" name="页脚占位符 3"/>
          <p:cNvSpPr>
            <a:spLocks noGrp="1"/>
          </p:cNvSpPr>
          <p:nvPr>
            <p:ph type="ftr" sz="quarter" idx="11"/>
          </p:nvPr>
        </p:nvSpPr>
        <p:spPr/>
        <p:txBody>
          <a:bodyPr/>
          <a:lstStyle>
            <a:lvl1pPr>
              <a:defRPr/>
            </a:lvl1pPr>
          </a:lstStyle>
          <a:p>
            <a:endParaRPr lang="zh-CN" altLang="zh-CN"/>
          </a:p>
        </p:txBody>
      </p:sp>
      <p:sp>
        <p:nvSpPr>
          <p:cNvPr id="5" name="灯片编号占位符 4"/>
          <p:cNvSpPr>
            <a:spLocks noGrp="1"/>
          </p:cNvSpPr>
          <p:nvPr>
            <p:ph type="sldNum" sz="quarter" idx="12"/>
          </p:nvPr>
        </p:nvSpPr>
        <p:spPr/>
        <p:txBody>
          <a:bodyPr/>
          <a:lstStyle>
            <a:lvl1pPr>
              <a:defRPr/>
            </a:lvl1pPr>
          </a:lstStyle>
          <a:p>
            <a:fld id="{1AAE2AEE-180E-4A1F-8BE1-84B0F29B86C7}" type="slidenum">
              <a:rPr lang="zh-CN" altLang="zh-CN"/>
              <a:pPr/>
              <a:t>‹#›</a:t>
            </a:fld>
            <a:endParaRPr lang="zh-CN" altLang="zh-CN"/>
          </a:p>
        </p:txBody>
      </p:sp>
    </p:spTree>
    <p:extLst>
      <p:ext uri="{BB962C8B-B14F-4D97-AF65-F5344CB8AC3E}">
        <p14:creationId xmlns:p14="http://schemas.microsoft.com/office/powerpoint/2010/main" val="169009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zh-CN" altLang="zh-CN"/>
          </a:p>
        </p:txBody>
      </p:sp>
      <p:sp>
        <p:nvSpPr>
          <p:cNvPr id="3" name="页脚占位符 2"/>
          <p:cNvSpPr>
            <a:spLocks noGrp="1"/>
          </p:cNvSpPr>
          <p:nvPr>
            <p:ph type="ftr" sz="quarter" idx="11"/>
          </p:nvPr>
        </p:nvSpPr>
        <p:spPr/>
        <p:txBody>
          <a:bodyPr/>
          <a:lstStyle>
            <a:lvl1pPr>
              <a:defRPr/>
            </a:lvl1pPr>
          </a:lstStyle>
          <a:p>
            <a:endParaRPr lang="zh-CN" altLang="zh-CN"/>
          </a:p>
        </p:txBody>
      </p:sp>
      <p:sp>
        <p:nvSpPr>
          <p:cNvPr id="4" name="灯片编号占位符 3"/>
          <p:cNvSpPr>
            <a:spLocks noGrp="1"/>
          </p:cNvSpPr>
          <p:nvPr>
            <p:ph type="sldNum" sz="quarter" idx="12"/>
          </p:nvPr>
        </p:nvSpPr>
        <p:spPr/>
        <p:txBody>
          <a:bodyPr/>
          <a:lstStyle>
            <a:lvl1pPr>
              <a:defRPr/>
            </a:lvl1pPr>
          </a:lstStyle>
          <a:p>
            <a:fld id="{50282D50-3767-4E54-BD30-1574EF6750A8}" type="slidenum">
              <a:rPr lang="zh-CN" altLang="zh-CN"/>
              <a:pPr/>
              <a:t>‹#›</a:t>
            </a:fld>
            <a:endParaRPr lang="zh-CN" altLang="zh-CN"/>
          </a:p>
        </p:txBody>
      </p:sp>
    </p:spTree>
    <p:extLst>
      <p:ext uri="{BB962C8B-B14F-4D97-AF65-F5344CB8AC3E}">
        <p14:creationId xmlns:p14="http://schemas.microsoft.com/office/powerpoint/2010/main" val="1538116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zh-CN" altLang="zh-CN"/>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9692F85B-81EF-472F-BCF7-FA74E5E87624}" type="slidenum">
              <a:rPr lang="zh-CN" altLang="zh-CN"/>
              <a:pPr/>
              <a:t>‹#›</a:t>
            </a:fld>
            <a:endParaRPr lang="zh-CN" altLang="zh-CN"/>
          </a:p>
        </p:txBody>
      </p:sp>
    </p:spTree>
    <p:extLst>
      <p:ext uri="{BB962C8B-B14F-4D97-AF65-F5344CB8AC3E}">
        <p14:creationId xmlns:p14="http://schemas.microsoft.com/office/powerpoint/2010/main" val="1197216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zh-CN" altLang="zh-CN"/>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2817F707-7A70-457F-A580-D366EC4863B3}" type="slidenum">
              <a:rPr lang="zh-CN" altLang="zh-CN"/>
              <a:pPr/>
              <a:t>‹#›</a:t>
            </a:fld>
            <a:endParaRPr lang="zh-CN" altLang="zh-CN"/>
          </a:p>
        </p:txBody>
      </p:sp>
    </p:spTree>
    <p:extLst>
      <p:ext uri="{BB962C8B-B14F-4D97-AF65-F5344CB8AC3E}">
        <p14:creationId xmlns:p14="http://schemas.microsoft.com/office/powerpoint/2010/main" val="22783280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zh-CN"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zh-CN"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E1474390-82F1-4708-9AE8-2B9EC59D6FDD}" type="slidenum">
              <a:rPr lang="zh-CN" altLang="zh-CN"/>
              <a:pPr/>
              <a:t>‹#›</a:t>
            </a:fld>
            <a:endParaRPr lang="zh-CN"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itchFamily="34" charset="0"/>
          <a:ea typeface="宋体" pitchFamily="2" charset="-122"/>
        </a:defRPr>
      </a:lvl2pPr>
      <a:lvl3pPr algn="ctr" rtl="0" fontAlgn="base">
        <a:spcBef>
          <a:spcPct val="0"/>
        </a:spcBef>
        <a:spcAft>
          <a:spcPct val="0"/>
        </a:spcAft>
        <a:defRPr sz="4400">
          <a:solidFill>
            <a:schemeClr val="tx2"/>
          </a:solidFill>
          <a:latin typeface="Arial" pitchFamily="34" charset="0"/>
          <a:ea typeface="宋体" pitchFamily="2" charset="-122"/>
        </a:defRPr>
      </a:lvl3pPr>
      <a:lvl4pPr algn="ctr" rtl="0" fontAlgn="base">
        <a:spcBef>
          <a:spcPct val="0"/>
        </a:spcBef>
        <a:spcAft>
          <a:spcPct val="0"/>
        </a:spcAft>
        <a:defRPr sz="4400">
          <a:solidFill>
            <a:schemeClr val="tx2"/>
          </a:solidFill>
          <a:latin typeface="Arial" pitchFamily="34" charset="0"/>
          <a:ea typeface="宋体" pitchFamily="2" charset="-122"/>
        </a:defRPr>
      </a:lvl4pPr>
      <a:lvl5pPr algn="ctr" rtl="0" fontAlgn="base">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26" Type="http://schemas.openxmlformats.org/officeDocument/2006/relationships/image" Target="../media/image34.png"/><Relationship Id="rId3" Type="http://schemas.openxmlformats.org/officeDocument/2006/relationships/image" Target="../media/image12.png"/><Relationship Id="rId21" Type="http://schemas.openxmlformats.org/officeDocument/2006/relationships/image" Target="../media/image30.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5" Type="http://schemas.openxmlformats.org/officeDocument/2006/relationships/image" Target="../media/image13.png"/><Relationship Id="rId2" Type="http://schemas.openxmlformats.org/officeDocument/2006/relationships/image" Target="../media/image11.png"/><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24" Type="http://schemas.openxmlformats.org/officeDocument/2006/relationships/image" Target="../media/image33.png"/><Relationship Id="rId5" Type="http://schemas.openxmlformats.org/officeDocument/2006/relationships/image" Target="../media/image14.png"/><Relationship Id="rId15" Type="http://schemas.openxmlformats.org/officeDocument/2006/relationships/image" Target="../media/image24.png"/><Relationship Id="rId23" Type="http://schemas.openxmlformats.org/officeDocument/2006/relationships/image" Target="../media/image32.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1310.pn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openxmlformats.org/officeDocument/2006/relationships/image" Target="../media/image52.png"/><Relationship Id="rId3" Type="http://schemas.openxmlformats.org/officeDocument/2006/relationships/image" Target="../media/image35.png"/><Relationship Id="rId7" Type="http://schemas.openxmlformats.org/officeDocument/2006/relationships/image" Target="../media/image38.png"/><Relationship Id="rId12" Type="http://schemas.openxmlformats.org/officeDocument/2006/relationships/image" Target="../media/image46.png"/><Relationship Id="rId17" Type="http://schemas.openxmlformats.org/officeDocument/2006/relationships/image" Target="../media/image51.png"/><Relationship Id="rId2" Type="http://schemas.openxmlformats.org/officeDocument/2006/relationships/image" Target="../media/image36.png"/><Relationship Id="rId16" Type="http://schemas.openxmlformats.org/officeDocument/2006/relationships/image" Target="../media/image50.png"/><Relationship Id="rId20"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png"/><Relationship Id="rId19" Type="http://schemas.openxmlformats.org/officeDocument/2006/relationships/image" Target="../media/image53.png"/><Relationship Id="rId4" Type="http://schemas.openxmlformats.org/officeDocument/2006/relationships/image" Target="../media/image37.png"/><Relationship Id="rId9" Type="http://schemas.openxmlformats.org/officeDocument/2006/relationships/image" Target="../media/image43.png"/><Relationship Id="rId14"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56.png"/><Relationship Id="rId7" Type="http://schemas.openxmlformats.org/officeDocument/2006/relationships/image" Target="../media/image55.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59.png"/><Relationship Id="rId9" Type="http://schemas.openxmlformats.org/officeDocument/2006/relationships/image" Target="../media/image57.png"/></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3.png"/><Relationship Id="rId4" Type="http://schemas.openxmlformats.org/officeDocument/2006/relationships/image" Target="../media/image61.png"/></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9.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8.png"/><Relationship Id="rId4" Type="http://schemas.openxmlformats.org/officeDocument/2006/relationships/image" Target="../media/image67.png"/></Relationships>
</file>

<file path=ppt/slides/_rels/slide1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26.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27.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1.gif"/><Relationship Id="rId4" Type="http://schemas.openxmlformats.org/officeDocument/2006/relationships/image" Target="../media/image100.gif"/></Relationships>
</file>

<file path=ppt/slides/_rels/slide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jpe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51.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130.png"/></Relationships>
</file>

<file path=ppt/slides/_rels/slide31.xml.rels><?xml version="1.0" encoding="UTF-8" standalone="yes"?>
<Relationships xmlns="http://schemas.openxmlformats.org/package/2006/relationships"><Relationship Id="rId3" Type="http://schemas.openxmlformats.org/officeDocument/2006/relationships/image" Target="../media/image1050.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060.png"/></Relationships>
</file>

<file path=ppt/slides/_rels/slide3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3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image" Target="../media/image125.png"/></Relationships>
</file>

<file path=ppt/slides/_rels/slide3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0.png"/></Relationships>
</file>

<file path=ppt/slides/_rels/slide3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33.png"/><Relationship Id="rId4" Type="http://schemas.openxmlformats.org/officeDocument/2006/relationships/image" Target="../media/image1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44.png"/></Relationships>
</file>

<file path=ppt/slides/_rels/slide4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png"/></Relationships>
</file>

<file path=ppt/slides/_rels/slide4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9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3.png"/><Relationship Id="rId7" Type="http://schemas.openxmlformats.org/officeDocument/2006/relationships/image" Target="../media/image148.png"/><Relationship Id="rId12" Type="http://schemas.openxmlformats.org/officeDocument/2006/relationships/image" Target="../media/image154.png"/><Relationship Id="rId2" Type="http://schemas.openxmlformats.org/officeDocument/2006/relationships/image" Target="../media/image980.png"/><Relationship Id="rId1" Type="http://schemas.openxmlformats.org/officeDocument/2006/relationships/slideLayout" Target="../slideLayouts/slideLayout2.xml"/><Relationship Id="rId6" Type="http://schemas.openxmlformats.org/officeDocument/2006/relationships/image" Target="../media/image147.png"/><Relationship Id="rId11" Type="http://schemas.openxmlformats.org/officeDocument/2006/relationships/image" Target="../media/image153.png"/><Relationship Id="rId5" Type="http://schemas.openxmlformats.org/officeDocument/2006/relationships/image" Target="../media/image146.png"/><Relationship Id="rId10" Type="http://schemas.openxmlformats.org/officeDocument/2006/relationships/image" Target="../media/image152.png"/><Relationship Id="rId4" Type="http://schemas.openxmlformats.org/officeDocument/2006/relationships/image" Target="../media/image145.png"/><Relationship Id="rId9" Type="http://schemas.openxmlformats.org/officeDocument/2006/relationships/image" Target="../media/image150.png"/></Relationships>
</file>

<file path=ppt/slides/_rels/slide4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150.png"/><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image" Target="../media/image1690.png"/></Relationships>
</file>

<file path=ppt/slides/_rels/slide53.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168.jpeg"/><Relationship Id="rId2"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650.png"/><Relationship Id="rId4" Type="http://schemas.openxmlformats.org/officeDocument/2006/relationships/image" Target="../media/image166.png"/></Relationships>
</file>

<file path=ppt/slides/_rels/slide54.xml.rels><?xml version="1.0" encoding="UTF-8" standalone="yes"?>
<Relationships xmlns="http://schemas.openxmlformats.org/package/2006/relationships"><Relationship Id="rId3" Type="http://schemas.openxmlformats.org/officeDocument/2006/relationships/image" Target="../media/image170.png"/><Relationship Id="rId7" Type="http://schemas.openxmlformats.org/officeDocument/2006/relationships/image" Target="../media/image180.png"/><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67.png"/></Relationships>
</file>

<file path=ppt/slides/_rels/slide5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image" Target="../media/image174.png"/><Relationship Id="rId1" Type="http://schemas.openxmlformats.org/officeDocument/2006/relationships/slideLayout" Target="../slideLayouts/slideLayout2.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5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186.wmf"/><Relationship Id="rId3" Type="http://schemas.openxmlformats.org/officeDocument/2006/relationships/hyperlink" Target="zero.txt" TargetMode="Externa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hyperlink" Target="one.txt" TargetMode="External"/><Relationship Id="rId11" Type="http://schemas.openxmlformats.org/officeDocument/2006/relationships/image" Target="../media/image187.wmf"/><Relationship Id="rId5" Type="http://schemas.openxmlformats.org/officeDocument/2006/relationships/image" Target="../media/image185.wmf"/><Relationship Id="rId10" Type="http://schemas.openxmlformats.org/officeDocument/2006/relationships/oleObject" Target="../embeddings/oleObject3.bin"/><Relationship Id="rId4" Type="http://schemas.openxmlformats.org/officeDocument/2006/relationships/oleObject" Target="../embeddings/oleObject1.bin"/><Relationship Id="rId9" Type="http://schemas.openxmlformats.org/officeDocument/2006/relationships/hyperlink" Target="two.tx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4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3568" y="2924944"/>
            <a:ext cx="8062664" cy="1107554"/>
          </a:xfrm>
        </p:spPr>
        <p:txBody>
          <a:bodyPr/>
          <a:lstStyle/>
          <a:p>
            <a:r>
              <a:rPr lang="zh-CN" altLang="en-US" sz="4800" b="1" kern="1200" dirty="0">
                <a:ln w="18000">
                  <a:solidFill>
                    <a:srgbClr val="0070C0"/>
                  </a:solidFill>
                  <a:prstDash val="solid"/>
                  <a:miter lim="800000"/>
                </a:ln>
                <a:solidFill>
                  <a:schemeClr val="accent5">
                    <a:lumMod val="60000"/>
                    <a:lumOff val="40000"/>
                  </a:schemeClr>
                </a:solidFill>
                <a:effectLst>
                  <a:outerShdw blurRad="25500" dist="23000" dir="7020000" algn="tl">
                    <a:srgbClr val="000000">
                      <a:alpha val="50000"/>
                    </a:srgbClr>
                  </a:outerShdw>
                </a:effectLst>
                <a:latin typeface="华文楷体" pitchFamily="2" charset="-122"/>
                <a:ea typeface="华文楷体" pitchFamily="2" charset="-122"/>
              </a:rPr>
              <a:t>神经网络（</a:t>
            </a:r>
            <a:r>
              <a:rPr lang="en-US" altLang="zh-CN" sz="4800" b="1" kern="1200" dirty="0">
                <a:ln w="18000">
                  <a:solidFill>
                    <a:srgbClr val="0070C0"/>
                  </a:solidFill>
                  <a:prstDash val="solid"/>
                  <a:miter lim="800000"/>
                </a:ln>
                <a:solidFill>
                  <a:schemeClr val="accent5">
                    <a:lumMod val="60000"/>
                    <a:lumOff val="40000"/>
                  </a:schemeClr>
                </a:solidFill>
                <a:effectLst>
                  <a:outerShdw blurRad="25500" dist="23000" dir="7020000" algn="tl">
                    <a:srgbClr val="000000">
                      <a:alpha val="50000"/>
                    </a:srgbClr>
                  </a:outerShdw>
                </a:effectLst>
                <a:latin typeface="华文楷体" pitchFamily="2" charset="-122"/>
                <a:ea typeface="华文楷体" pitchFamily="2" charset="-122"/>
              </a:rPr>
              <a:t>Neural Network</a:t>
            </a:r>
            <a:r>
              <a:rPr lang="zh-CN" altLang="en-US" sz="4800" b="1" kern="1200" dirty="0">
                <a:ln w="18000">
                  <a:solidFill>
                    <a:srgbClr val="0070C0"/>
                  </a:solidFill>
                  <a:prstDash val="solid"/>
                  <a:miter lim="800000"/>
                </a:ln>
                <a:solidFill>
                  <a:schemeClr val="accent5">
                    <a:lumMod val="60000"/>
                    <a:lumOff val="40000"/>
                  </a:schemeClr>
                </a:solidFill>
                <a:effectLst>
                  <a:outerShdw blurRad="25500" dist="23000" dir="7020000" algn="tl">
                    <a:srgbClr val="000000">
                      <a:alpha val="50000"/>
                    </a:srgbClr>
                  </a:outerShdw>
                </a:effectLst>
                <a:latin typeface="华文楷体" pitchFamily="2" charset="-122"/>
                <a:ea typeface="华文楷体" pitchFamily="2" charset="-122"/>
              </a:rPr>
              <a:t>）</a:t>
            </a:r>
            <a:endParaRPr lang="zh-CN" altLang="zh-CN" sz="4800" b="1" kern="1200" dirty="0">
              <a:ln w="18000">
                <a:solidFill>
                  <a:srgbClr val="0070C0"/>
                </a:solidFill>
                <a:prstDash val="solid"/>
                <a:miter lim="800000"/>
              </a:ln>
              <a:solidFill>
                <a:schemeClr val="accent5">
                  <a:lumMod val="60000"/>
                  <a:lumOff val="40000"/>
                </a:schemeClr>
              </a:solidFill>
              <a:effectLst>
                <a:outerShdw blurRad="25500" dist="23000" dir="7020000" algn="tl">
                  <a:srgbClr val="000000">
                    <a:alpha val="50000"/>
                  </a:srgbClr>
                </a:outerShdw>
              </a:effectLst>
              <a:latin typeface="华文楷体" pitchFamily="2" charset="-122"/>
              <a:ea typeface="华文楷体" pitchFamily="2" charset="-122"/>
            </a:endParaRPr>
          </a:p>
        </p:txBody>
      </p:sp>
      <p:sp>
        <p:nvSpPr>
          <p:cNvPr id="3075" name="Rectangle 3"/>
          <p:cNvSpPr>
            <a:spLocks noGrp="1" noChangeArrowheads="1"/>
          </p:cNvSpPr>
          <p:nvPr>
            <p:ph type="subTitle" idx="1"/>
          </p:nvPr>
        </p:nvSpPr>
        <p:spPr>
          <a:xfrm>
            <a:off x="3995936" y="4581128"/>
            <a:ext cx="6400800" cy="982960"/>
          </a:xfrm>
        </p:spPr>
        <p:txBody>
          <a:bodyPr/>
          <a:lstStyle/>
          <a:p>
            <a:pPr eaLnBrk="1" hangingPunct="1"/>
            <a:r>
              <a:rPr lang="zh-CN" altLang="en-US" b="1" dirty="0">
                <a:solidFill>
                  <a:schemeClr val="tx1">
                    <a:lumMod val="65000"/>
                    <a:lumOff val="35000"/>
                  </a:schemeClr>
                </a:solidFill>
              </a:rPr>
              <a:t>程龙</a:t>
            </a:r>
            <a:endParaRPr lang="zh-CN" altLang="zh-CN" b="1" dirty="0">
              <a:solidFill>
                <a:schemeClr val="tx1">
                  <a:lumMod val="65000"/>
                  <a:lumOff val="35000"/>
                </a:schemeClr>
              </a:solidFill>
            </a:endParaRPr>
          </a:p>
        </p:txBody>
      </p:sp>
      <p:sp>
        <p:nvSpPr>
          <p:cNvPr id="2" name="矩形 1"/>
          <p:cNvSpPr/>
          <p:nvPr/>
        </p:nvSpPr>
        <p:spPr>
          <a:xfrm>
            <a:off x="107504" y="1150818"/>
            <a:ext cx="3262432" cy="707886"/>
          </a:xfrm>
          <a:prstGeom prst="rect">
            <a:avLst/>
          </a:prstGeom>
        </p:spPr>
        <p:txBody>
          <a:bodyPr wrap="none">
            <a:spAutoFit/>
          </a:bodyPr>
          <a:lstStyle/>
          <a:p>
            <a:r>
              <a:rPr lang="zh-CN" altLang="en-US" sz="4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隶书" pitchFamily="49" charset="-122"/>
                <a:ea typeface="隶书" pitchFamily="49" charset="-122"/>
              </a:rPr>
              <a:t>智能控制二：</a:t>
            </a:r>
          </a:p>
        </p:txBody>
      </p:sp>
      <p:pic>
        <p:nvPicPr>
          <p:cNvPr id="3077" name="Picture 5" descr="E:\学习\智能控制-信息学院春季\Neural Network\自动化标志.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12360" y="10787"/>
            <a:ext cx="1231383" cy="12270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C:\Users\sa\Desktop\MASC2012会议通知\image\ist2_7647263-network-concept_副本.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4797152"/>
            <a:ext cx="4498976" cy="217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5562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660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华文行楷" pitchFamily="2" charset="-122"/>
                <a:ea typeface="华文行楷" pitchFamily="2" charset="-122"/>
              </a:rPr>
              <a:t>提纲</a:t>
            </a:r>
          </a:p>
        </p:txBody>
      </p:sp>
      <p:sp>
        <p:nvSpPr>
          <p:cNvPr id="3" name="内容占位符 2"/>
          <p:cNvSpPr>
            <a:spLocks noGrp="1"/>
          </p:cNvSpPr>
          <p:nvPr>
            <p:ph idx="1"/>
          </p:nvPr>
        </p:nvSpPr>
        <p:spPr>
          <a:xfrm>
            <a:off x="971600" y="1484784"/>
            <a:ext cx="6264696" cy="4525963"/>
          </a:xfrm>
        </p:spPr>
        <p:txBody>
          <a:bodyPr/>
          <a:lstStyle/>
          <a:p>
            <a:pPr>
              <a:lnSpc>
                <a:spcPts val="3400"/>
              </a:lnSpc>
            </a:pPr>
            <a:r>
              <a:rPr lang="zh-CN" altLang="en-US" dirty="0"/>
              <a:t>反馈神经网络概述</a:t>
            </a:r>
            <a:endParaRPr lang="en-US" altLang="zh-CN" dirty="0"/>
          </a:p>
          <a:p>
            <a:pPr lvl="1">
              <a:lnSpc>
                <a:spcPts val="3400"/>
              </a:lnSpc>
              <a:buFont typeface="Wingdings" pitchFamily="2" charset="2"/>
              <a:buChar char="p"/>
            </a:pPr>
            <a:r>
              <a:rPr lang="zh-CN" altLang="en-US" dirty="0"/>
              <a:t>背景、历史、分类等</a:t>
            </a:r>
            <a:endParaRPr lang="en-US" altLang="zh-CN" dirty="0"/>
          </a:p>
          <a:p>
            <a:pPr marL="400050">
              <a:lnSpc>
                <a:spcPts val="3400"/>
              </a:lnSpc>
            </a:pPr>
            <a:r>
              <a:rPr lang="zh-CN" altLang="en-US" dirty="0"/>
              <a:t>连续</a:t>
            </a:r>
            <a:r>
              <a:rPr lang="en-US" altLang="zh-CN" dirty="0"/>
              <a:t>Hopfield</a:t>
            </a:r>
            <a:r>
              <a:rPr lang="zh-CN" altLang="en-US" dirty="0"/>
              <a:t>网络（</a:t>
            </a:r>
            <a:r>
              <a:rPr lang="en-US" altLang="zh-CN" dirty="0"/>
              <a:t>HM</a:t>
            </a:r>
            <a:r>
              <a:rPr lang="zh-CN" altLang="en-US" dirty="0"/>
              <a:t>）</a:t>
            </a:r>
            <a:endParaRPr lang="en-US" altLang="zh-CN" dirty="0"/>
          </a:p>
          <a:p>
            <a:pPr lvl="1">
              <a:lnSpc>
                <a:spcPts val="3400"/>
              </a:lnSpc>
            </a:pPr>
            <a:r>
              <a:rPr lang="zh-CN" altLang="en-US" dirty="0"/>
              <a:t>原理及在</a:t>
            </a:r>
            <a:r>
              <a:rPr lang="en-US" altLang="zh-CN" dirty="0"/>
              <a:t>TSP</a:t>
            </a:r>
            <a:r>
              <a:rPr lang="zh-CN" altLang="en-US" dirty="0"/>
              <a:t>问题中的应用</a:t>
            </a:r>
            <a:endParaRPr lang="en-US" altLang="zh-CN" dirty="0"/>
          </a:p>
          <a:p>
            <a:pPr marL="400050">
              <a:lnSpc>
                <a:spcPts val="3400"/>
              </a:lnSpc>
            </a:pPr>
            <a:r>
              <a:rPr lang="zh-CN" altLang="en-US" dirty="0"/>
              <a:t>神经网络解优化问题</a:t>
            </a:r>
            <a:endParaRPr lang="en-US" altLang="zh-CN" dirty="0"/>
          </a:p>
          <a:p>
            <a:pPr marL="400050">
              <a:lnSpc>
                <a:spcPts val="3400"/>
              </a:lnSpc>
            </a:pPr>
            <a:r>
              <a:rPr lang="zh-CN" altLang="en-US" dirty="0"/>
              <a:t>离散</a:t>
            </a:r>
            <a:r>
              <a:rPr lang="en-US" altLang="zh-CN" dirty="0"/>
              <a:t>Hopfield</a:t>
            </a:r>
            <a:r>
              <a:rPr lang="zh-CN" altLang="en-US" dirty="0"/>
              <a:t>网络（</a:t>
            </a:r>
            <a:r>
              <a:rPr lang="en-US" altLang="zh-CN" dirty="0"/>
              <a:t>HNN</a:t>
            </a:r>
            <a:r>
              <a:rPr lang="zh-CN" altLang="en-US" dirty="0"/>
              <a:t>）</a:t>
            </a:r>
            <a:endParaRPr lang="en-US" altLang="zh-CN" dirty="0"/>
          </a:p>
          <a:p>
            <a:pPr lvl="1">
              <a:lnSpc>
                <a:spcPts val="3400"/>
              </a:lnSpc>
            </a:pPr>
            <a:r>
              <a:rPr lang="zh-CN" altLang="en-US" dirty="0"/>
              <a:t>原理及联想记忆</a:t>
            </a:r>
            <a:endParaRPr lang="en-US" altLang="zh-CN" dirty="0"/>
          </a:p>
          <a:p>
            <a:pPr marL="400050">
              <a:lnSpc>
                <a:spcPts val="3400"/>
              </a:lnSpc>
            </a:pPr>
            <a:r>
              <a:rPr lang="en-US" altLang="zh-CN" dirty="0"/>
              <a:t>Boltzmann</a:t>
            </a:r>
            <a:r>
              <a:rPr lang="zh-CN" altLang="en-US" dirty="0"/>
              <a:t>机</a:t>
            </a:r>
            <a:endParaRPr lang="en-US" altLang="zh-CN" dirty="0"/>
          </a:p>
          <a:p>
            <a:pPr marL="57150" indent="0">
              <a:buNone/>
            </a:pPr>
            <a:endParaRPr lang="en-US" altLang="zh-CN" dirty="0"/>
          </a:p>
        </p:txBody>
      </p:sp>
      <p:pic>
        <p:nvPicPr>
          <p:cNvPr id="4" name="Picture 3" descr="C:\Users\sa\Desktop\MASC2012会议通知\image\ist2_7647263-network-concept_副本.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5024" y="4823448"/>
            <a:ext cx="4498976" cy="217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810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3">
                                            <p:txEl>
                                              <p:pRg st="2" end="2"/>
                                            </p:txEl>
                                          </p:spTgt>
                                        </p:tgtEl>
                                        <p:attrNameLst>
                                          <p:attrName>style.color</p:attrName>
                                        </p:attrNameLst>
                                      </p:cBhvr>
                                      <p:to>
                                        <p:clrVal>
                                          <a:srgbClr val="0070C0"/>
                                        </p:clrVal>
                                      </p:to>
                                    </p:set>
                                    <p:set>
                                      <p:cBhvr>
                                        <p:cTn id="7" dur="500" fill="hold"/>
                                        <p:tgtEl>
                                          <p:spTgt spid="3">
                                            <p:txEl>
                                              <p:pRg st="2" end="2"/>
                                            </p:txEl>
                                          </p:spTgt>
                                        </p:tgtEl>
                                        <p:attrNameLst>
                                          <p:attrName>fillcolor</p:attrName>
                                        </p:attrNameLst>
                                      </p:cBhvr>
                                      <p:to>
                                        <p:clrVal>
                                          <a:srgbClr val="0070C0"/>
                                        </p:clrVal>
                                      </p:to>
                                    </p:set>
                                    <p:set>
                                      <p:cBhvr>
                                        <p:cTn id="8" dur="500" fill="hold"/>
                                        <p:tgtEl>
                                          <p:spTgt spid="3">
                                            <p:txEl>
                                              <p:pRg st="2" end="2"/>
                                            </p:txEl>
                                          </p:spTgt>
                                        </p:tgtEl>
                                        <p:attrNameLst>
                                          <p:attrName>fill.type</p:attrName>
                                        </p:attrNameLst>
                                      </p:cBhvr>
                                      <p:to>
                                        <p:strVal val="solid"/>
                                      </p:to>
                                    </p:set>
                                  </p:childTnLst>
                                </p:cTn>
                              </p:par>
                              <p:par>
                                <p:cTn id="9" presetID="16" presetClass="emph" presetSubtype="0" fill="hold" nodeType="withEffect">
                                  <p:stCondLst>
                                    <p:cond delay="0"/>
                                  </p:stCondLst>
                                  <p:iterate type="lt">
                                    <p:tmPct val="4000"/>
                                  </p:iterate>
                                  <p:childTnLst>
                                    <p:set>
                                      <p:cBhvr override="childStyle">
                                        <p:cTn id="10" dur="500" fill="hold"/>
                                        <p:tgtEl>
                                          <p:spTgt spid="3">
                                            <p:txEl>
                                              <p:pRg st="3" end="3"/>
                                            </p:txEl>
                                          </p:spTgt>
                                        </p:tgtEl>
                                        <p:attrNameLst>
                                          <p:attrName>style.color</p:attrName>
                                        </p:attrNameLst>
                                      </p:cBhvr>
                                      <p:to>
                                        <p:clrVal>
                                          <a:srgbClr val="0070C0"/>
                                        </p:clrVal>
                                      </p:to>
                                    </p:set>
                                    <p:set>
                                      <p:cBhvr>
                                        <p:cTn id="11" dur="500" fill="hold"/>
                                        <p:tgtEl>
                                          <p:spTgt spid="3">
                                            <p:txEl>
                                              <p:pRg st="3" end="3"/>
                                            </p:txEl>
                                          </p:spTgt>
                                        </p:tgtEl>
                                        <p:attrNameLst>
                                          <p:attrName>fillcolor</p:attrName>
                                        </p:attrNameLst>
                                      </p:cBhvr>
                                      <p:to>
                                        <p:clrVal>
                                          <a:srgbClr val="0070C0"/>
                                        </p:clrVal>
                                      </p:to>
                                    </p:set>
                                    <p:set>
                                      <p:cBhvr>
                                        <p:cTn id="12" dur="500" fill="hold"/>
                                        <p:tgtEl>
                                          <p:spTgt spid="3">
                                            <p:txEl>
                                              <p:pRg st="3" end="3"/>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52120" y="3226591"/>
            <a:ext cx="3486852" cy="7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en-US" altLang="zh-CN" dirty="0"/>
              <a:t>HM</a:t>
            </a:r>
            <a:endParaRPr lang="zh-CN" altLang="en-US" dirty="0"/>
          </a:p>
        </p:txBody>
      </p:sp>
      <p:sp>
        <p:nvSpPr>
          <p:cNvPr id="3" name="内容占位符 2"/>
          <p:cNvSpPr>
            <a:spLocks noGrp="1"/>
          </p:cNvSpPr>
          <p:nvPr>
            <p:ph idx="1"/>
          </p:nvPr>
        </p:nvSpPr>
        <p:spPr>
          <a:xfrm>
            <a:off x="457200" y="1600201"/>
            <a:ext cx="8229600" cy="820688"/>
          </a:xfrm>
        </p:spPr>
        <p:txBody>
          <a:bodyPr/>
          <a:lstStyle/>
          <a:p>
            <a:r>
              <a:rPr lang="en-US" altLang="zh-CN" dirty="0"/>
              <a:t>Hopfield</a:t>
            </a:r>
            <a:r>
              <a:rPr lang="zh-CN" altLang="en-US" dirty="0"/>
              <a:t> 网络的一大优点就是可以用电路实现。</a:t>
            </a:r>
          </a:p>
        </p:txBody>
      </p:sp>
      <p:grpSp>
        <p:nvGrpSpPr>
          <p:cNvPr id="15" name="组合 14"/>
          <p:cNvGrpSpPr/>
          <p:nvPr/>
        </p:nvGrpSpPr>
        <p:grpSpPr>
          <a:xfrm>
            <a:off x="128716" y="2513195"/>
            <a:ext cx="5716881" cy="3004037"/>
            <a:chOff x="128716" y="2513195"/>
            <a:chExt cx="5716881" cy="3004037"/>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62" y="3049428"/>
              <a:ext cx="4429070" cy="2062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430792" y="2781006"/>
                  <a:ext cx="44074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𝟏</m:t>
                            </m:r>
                          </m:sub>
                        </m:sSub>
                      </m:oMath>
                    </m:oMathPara>
                  </a14:m>
                  <a:endParaRPr lang="zh-CN" altLang="en-US" b="1" dirty="0"/>
                </a:p>
              </p:txBody>
            </p:sp>
          </mc:Choice>
          <mc:Fallback xmlns="">
            <p:sp>
              <p:nvSpPr>
                <p:cNvPr id="4" name="TextBox 3"/>
                <p:cNvSpPr txBox="1">
                  <a:spLocks noRot="1" noChangeAspect="1" noMove="1" noResize="1" noEditPoints="1" noAdjustHandles="1" noChangeArrowheads="1" noChangeShapeType="1" noTextEdit="1"/>
                </p:cNvSpPr>
                <p:nvPr/>
              </p:nvSpPr>
              <p:spPr>
                <a:xfrm>
                  <a:off x="430792" y="2781006"/>
                  <a:ext cx="440744" cy="400110"/>
                </a:xfrm>
                <a:prstGeom prst="rect">
                  <a:avLst/>
                </a:prstGeom>
                <a:blipFill rotWithShape="1">
                  <a:blip r:embed="rId4"/>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81564" y="3028716"/>
                  <a:ext cx="589972" cy="400110"/>
                </a:xfrm>
                <a:prstGeom prst="rect">
                  <a:avLst/>
                </a:prstGeom>
                <a:noFill/>
              </p:spPr>
              <p:txBody>
                <a:bodyPr wrap="none" rtlCol="0">
                  <a:spAutoFit/>
                </a:bodyPr>
                <a:lstStyle>
                  <a:defPPr>
                    <a:defRPr lang="zh-CN"/>
                  </a:defPPr>
                  <a:lvl1pPr>
                    <a:defRPr sz="2000" b="1" i="1">
                      <a:latin typeface="Cambria Math"/>
                    </a:defRPr>
                  </a:lvl1p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a:rPr>
                              <m:t>−</m:t>
                            </m:r>
                            <m:r>
                              <a:rPr lang="en-US" altLang="zh-CN" b="1" i="1">
                                <a:latin typeface="Cambria Math"/>
                              </a:rPr>
                              <m:t>𝒙</m:t>
                            </m:r>
                          </m:e>
                          <m:sub>
                            <m:r>
                              <a:rPr lang="en-US" altLang="zh-CN" b="1" i="1">
                                <a:latin typeface="Cambria Math"/>
                              </a:rPr>
                              <m:t>𝟏</m:t>
                            </m:r>
                          </m:sub>
                        </m:sSub>
                      </m:oMath>
                    </m:oMathPara>
                  </a14:m>
                  <a:endParaRPr lang="zh-CN" alt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281564" y="3028716"/>
                  <a:ext cx="589972" cy="400110"/>
                </a:xfrm>
                <a:prstGeom prst="rect">
                  <a:avLst/>
                </a:prstGeom>
                <a:blipFill rotWithShape="1">
                  <a:blip r:embed="rId5"/>
                  <a:stretch>
                    <a:fillRect r="-4124" b="-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446706" y="3429078"/>
                  <a:ext cx="44074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oMath>
                    </m:oMathPara>
                  </a14:m>
                  <a:endParaRPr lang="zh-CN" altLang="en-US" b="1" dirty="0"/>
                </a:p>
              </p:txBody>
            </p:sp>
          </mc:Choice>
          <mc:Fallback xmlns="">
            <p:sp>
              <p:nvSpPr>
                <p:cNvPr id="8" name="TextBox 7"/>
                <p:cNvSpPr txBox="1">
                  <a:spLocks noRot="1" noChangeAspect="1" noMove="1" noResize="1" noEditPoints="1" noAdjustHandles="1" noChangeArrowheads="1" noChangeShapeType="1" noTextEdit="1"/>
                </p:cNvSpPr>
                <p:nvPr/>
              </p:nvSpPr>
              <p:spPr>
                <a:xfrm>
                  <a:off x="446706" y="3429078"/>
                  <a:ext cx="440744" cy="400110"/>
                </a:xfrm>
                <a:prstGeom prst="rect">
                  <a:avLst/>
                </a:prstGeom>
                <a:blipFill rotWithShape="1">
                  <a:blip r:embed="rId6"/>
                  <a:stretch>
                    <a:fillRect b="-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97479" y="3676788"/>
                  <a:ext cx="589972" cy="400110"/>
                </a:xfrm>
                <a:prstGeom prst="rect">
                  <a:avLst/>
                </a:prstGeom>
                <a:noFill/>
              </p:spPr>
              <p:txBody>
                <a:bodyPr wrap="none" rtlCol="0">
                  <a:spAutoFit/>
                </a:bodyPr>
                <a:lstStyle>
                  <a:defPPr>
                    <a:defRPr lang="zh-CN"/>
                  </a:defPPr>
                  <a:lvl1pPr>
                    <a:defRPr sz="2000" b="1" i="1">
                      <a:latin typeface="Cambria Math"/>
                    </a:defRPr>
                  </a:lvl1p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a:rPr>
                              <m:t>−</m:t>
                            </m:r>
                            <m:r>
                              <a:rPr lang="en-US" altLang="zh-CN" b="1" i="1">
                                <a:latin typeface="Cambria Math"/>
                              </a:rPr>
                              <m:t>𝒙</m:t>
                            </m:r>
                          </m:e>
                          <m:sub>
                            <m:r>
                              <a:rPr lang="en-US" altLang="zh-CN" b="1" i="1" smtClean="0">
                                <a:latin typeface="Cambria Math"/>
                              </a:rPr>
                              <m:t>𝟐</m:t>
                            </m:r>
                          </m:sub>
                        </m:sSub>
                      </m:oMath>
                    </m:oMathPara>
                  </a14:m>
                  <a:endParaRPr lang="zh-CN" alt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97479" y="3676788"/>
                  <a:ext cx="589972" cy="400110"/>
                </a:xfrm>
                <a:prstGeom prst="rect">
                  <a:avLst/>
                </a:prstGeom>
                <a:blipFill rotWithShape="1">
                  <a:blip r:embed="rId7"/>
                  <a:stretch>
                    <a:fillRect r="-3093"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46706" y="4549268"/>
                  <a:ext cx="46628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𝑵</m:t>
                            </m:r>
                          </m:sub>
                        </m:sSub>
                      </m:oMath>
                    </m:oMathPara>
                  </a14:m>
                  <a:endParaRPr lang="zh-CN" altLang="en-US" b="1" dirty="0"/>
                </a:p>
              </p:txBody>
            </p:sp>
          </mc:Choice>
          <mc:Fallback xmlns="">
            <p:sp>
              <p:nvSpPr>
                <p:cNvPr id="10" name="TextBox 9"/>
                <p:cNvSpPr txBox="1">
                  <a:spLocks noRot="1" noChangeAspect="1" noMove="1" noResize="1" noEditPoints="1" noAdjustHandles="1" noChangeArrowheads="1" noChangeShapeType="1" noTextEdit="1"/>
                </p:cNvSpPr>
                <p:nvPr/>
              </p:nvSpPr>
              <p:spPr>
                <a:xfrm>
                  <a:off x="446706" y="4549268"/>
                  <a:ext cx="466287" cy="400110"/>
                </a:xfrm>
                <a:prstGeom prst="rect">
                  <a:avLst/>
                </a:prstGeom>
                <a:blipFill rotWithShape="1">
                  <a:blip r:embed="rId8"/>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297479" y="4796978"/>
                  <a:ext cx="639714" cy="400110"/>
                </a:xfrm>
                <a:prstGeom prst="rect">
                  <a:avLst/>
                </a:prstGeom>
                <a:noFill/>
              </p:spPr>
              <p:txBody>
                <a:bodyPr wrap="none" rtlCol="0">
                  <a:spAutoFit/>
                </a:bodyPr>
                <a:lstStyle>
                  <a:defPPr>
                    <a:defRPr lang="zh-CN"/>
                  </a:defPPr>
                  <a:lvl1pPr>
                    <a:defRPr sz="2000" b="1" i="1">
                      <a:latin typeface="Cambria Math"/>
                    </a:defRPr>
                  </a:lvl1p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a:rPr>
                              <m:t>−</m:t>
                            </m:r>
                            <m:r>
                              <a:rPr lang="en-US" altLang="zh-CN" b="1" i="1">
                                <a:latin typeface="Cambria Math"/>
                              </a:rPr>
                              <m:t>𝒙</m:t>
                            </m:r>
                          </m:e>
                          <m:sub>
                            <m:r>
                              <a:rPr lang="en-US" altLang="zh-CN" b="1" i="1" smtClean="0">
                                <a:latin typeface="Cambria Math"/>
                              </a:rPr>
                              <m:t>𝑵</m:t>
                            </m:r>
                          </m:sub>
                        </m:sSub>
                      </m:oMath>
                    </m:oMathPara>
                  </a14:m>
                  <a:endParaRPr lang="zh-CN" alt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297479" y="4796978"/>
                  <a:ext cx="639714" cy="400110"/>
                </a:xfrm>
                <a:prstGeom prst="rect">
                  <a:avLst/>
                </a:prstGeom>
                <a:blipFill rotWithShape="1">
                  <a:blip r:embed="rId9"/>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5291924" y="3428826"/>
                  <a:ext cx="40444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𝒊</m:t>
                            </m:r>
                          </m:sub>
                        </m:sSub>
                      </m:oMath>
                    </m:oMathPara>
                  </a14:m>
                  <a:endParaRPr lang="zh-CN" altLang="en-US" b="1" dirty="0"/>
                </a:p>
              </p:txBody>
            </p:sp>
          </mc:Choice>
          <mc:Fallback xmlns="">
            <p:sp>
              <p:nvSpPr>
                <p:cNvPr id="12" name="TextBox 11"/>
                <p:cNvSpPr txBox="1">
                  <a:spLocks noRot="1" noChangeAspect="1" noMove="1" noResize="1" noEditPoints="1" noAdjustHandles="1" noChangeArrowheads="1" noChangeShapeType="1" noTextEdit="1"/>
                </p:cNvSpPr>
                <p:nvPr/>
              </p:nvSpPr>
              <p:spPr>
                <a:xfrm>
                  <a:off x="5291924" y="3428826"/>
                  <a:ext cx="404445" cy="400110"/>
                </a:xfrm>
                <a:prstGeom prst="rect">
                  <a:avLst/>
                </a:prstGeom>
                <a:blipFill rotWithShape="1">
                  <a:blip r:embed="rId10"/>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5291924" y="4549268"/>
                  <a:ext cx="553673" cy="400110"/>
                </a:xfrm>
                <a:prstGeom prst="rect">
                  <a:avLst/>
                </a:prstGeom>
                <a:noFill/>
              </p:spPr>
              <p:txBody>
                <a:bodyPr wrap="none" rtlCol="0">
                  <a:spAutoFit/>
                </a:bodyPr>
                <a:lstStyle>
                  <a:defPPr>
                    <a:defRPr lang="zh-CN"/>
                  </a:defPPr>
                  <a:lvl1pPr>
                    <a:defRPr sz="2000" b="1" i="1">
                      <a:latin typeface="Cambria Math"/>
                    </a:defRPr>
                  </a:lvl1p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a:rPr>
                              <m:t>−</m:t>
                            </m:r>
                            <m:r>
                              <a:rPr lang="en-US" altLang="zh-CN" b="1" i="1">
                                <a:latin typeface="Cambria Math"/>
                              </a:rPr>
                              <m:t>𝒙</m:t>
                            </m:r>
                          </m:e>
                          <m:sub>
                            <m:r>
                              <a:rPr lang="en-US" altLang="zh-CN" b="1" i="1" smtClean="0">
                                <a:latin typeface="Cambria Math"/>
                              </a:rPr>
                              <m:t>𝒊</m:t>
                            </m:r>
                          </m:sub>
                        </m:sSub>
                      </m:oMath>
                    </m:oMathPara>
                  </a14:m>
                  <a:endParaRPr lang="zh-CN" alt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5291924" y="4549268"/>
                  <a:ext cx="553673" cy="400110"/>
                </a:xfrm>
                <a:prstGeom prst="rect">
                  <a:avLst/>
                </a:prstGeom>
                <a:blipFill rotWithShape="1">
                  <a:blip r:embed="rId11"/>
                  <a:stretch>
                    <a:fillRect r="-3297"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1765292" y="2649318"/>
                  <a:ext cx="52409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𝑹</m:t>
                            </m:r>
                          </m:e>
                          <m:sub>
                            <m:r>
                              <a:rPr lang="en-US" altLang="zh-CN" sz="2000" b="1" i="1" smtClean="0">
                                <a:latin typeface="Cambria Math"/>
                              </a:rPr>
                              <m:t>𝒊</m:t>
                            </m:r>
                            <m:r>
                              <a:rPr lang="en-US" altLang="zh-CN" sz="2000" b="1" i="1" smtClean="0">
                                <a:latin typeface="Cambria Math"/>
                              </a:rPr>
                              <m:t>𝟏</m:t>
                            </m:r>
                          </m:sub>
                        </m:sSub>
                      </m:oMath>
                    </m:oMathPara>
                  </a14:m>
                  <a:endParaRPr lang="zh-CN" altLang="en-US" b="1" dirty="0"/>
                </a:p>
              </p:txBody>
            </p:sp>
          </mc:Choice>
          <mc:Fallback xmlns="">
            <p:sp>
              <p:nvSpPr>
                <p:cNvPr id="14" name="TextBox 13"/>
                <p:cNvSpPr txBox="1">
                  <a:spLocks noRot="1" noChangeAspect="1" noMove="1" noResize="1" noEditPoints="1" noAdjustHandles="1" noChangeArrowheads="1" noChangeShapeType="1" noTextEdit="1"/>
                </p:cNvSpPr>
                <p:nvPr/>
              </p:nvSpPr>
              <p:spPr>
                <a:xfrm>
                  <a:off x="1765292" y="2649318"/>
                  <a:ext cx="524097" cy="400110"/>
                </a:xfrm>
                <a:prstGeom prst="rect">
                  <a:avLst/>
                </a:prstGeom>
                <a:blipFill rotWithShape="1">
                  <a:blip r:embed="rId12"/>
                  <a:stretch>
                    <a:fillRect b="-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1765291" y="3428826"/>
                  <a:ext cx="52409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𝑹</m:t>
                            </m:r>
                          </m:e>
                          <m:sub>
                            <m:r>
                              <a:rPr lang="en-US" altLang="zh-CN" sz="2000" b="1" i="1" smtClean="0">
                                <a:latin typeface="Cambria Math"/>
                              </a:rPr>
                              <m:t>𝒊</m:t>
                            </m:r>
                            <m:r>
                              <a:rPr lang="en-US" altLang="zh-CN" sz="2000" b="1" i="1" smtClean="0">
                                <a:latin typeface="Cambria Math"/>
                              </a:rPr>
                              <m:t>𝟐</m:t>
                            </m:r>
                          </m:sub>
                        </m:sSub>
                      </m:oMath>
                    </m:oMathPara>
                  </a14:m>
                  <a:endParaRPr lang="zh-CN" altLang="en-US"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1765291" y="3428826"/>
                  <a:ext cx="524097" cy="400110"/>
                </a:xfrm>
                <a:prstGeom prst="rect">
                  <a:avLst/>
                </a:prstGeom>
                <a:blipFill rotWithShape="1">
                  <a:blip r:embed="rId13"/>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1773393" y="4508946"/>
                  <a:ext cx="54964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𝑹</m:t>
                            </m:r>
                          </m:e>
                          <m:sub>
                            <m:r>
                              <a:rPr lang="en-US" altLang="zh-CN" sz="2000" b="1" i="1" smtClean="0">
                                <a:latin typeface="Cambria Math"/>
                              </a:rPr>
                              <m:t>𝒊𝑵</m:t>
                            </m:r>
                          </m:sub>
                        </m:sSub>
                      </m:oMath>
                    </m:oMathPara>
                  </a14:m>
                  <a:endParaRPr lang="zh-CN" altLang="en-US" b="1" dirty="0"/>
                </a:p>
              </p:txBody>
            </p:sp>
          </mc:Choice>
          <mc:Fallback xmlns="">
            <p:sp>
              <p:nvSpPr>
                <p:cNvPr id="17" name="TextBox 16"/>
                <p:cNvSpPr txBox="1">
                  <a:spLocks noRot="1" noChangeAspect="1" noMove="1" noResize="1" noEditPoints="1" noAdjustHandles="1" noChangeArrowheads="1" noChangeShapeType="1" noTextEdit="1"/>
                </p:cNvSpPr>
                <p:nvPr/>
              </p:nvSpPr>
              <p:spPr>
                <a:xfrm>
                  <a:off x="1773393" y="4508946"/>
                  <a:ext cx="549640" cy="400110"/>
                </a:xfrm>
                <a:prstGeom prst="rect">
                  <a:avLst/>
                </a:prstGeom>
                <a:blipFill rotWithShape="1">
                  <a:blip r:embed="rId14"/>
                  <a:stretch>
                    <a:fillRect b="-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3082788" y="2781006"/>
                  <a:ext cx="46628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𝑹</m:t>
                            </m:r>
                          </m:e>
                          <m:sub>
                            <m:r>
                              <a:rPr lang="en-US" altLang="zh-CN" sz="2000" b="1" i="1" smtClean="0">
                                <a:latin typeface="Cambria Math"/>
                              </a:rPr>
                              <m:t>𝟎</m:t>
                            </m:r>
                          </m:sub>
                        </m:sSub>
                      </m:oMath>
                    </m:oMathPara>
                  </a14:m>
                  <a:endParaRPr lang="zh-CN" altLang="en-US" b="1" dirty="0"/>
                </a:p>
              </p:txBody>
            </p:sp>
          </mc:Choice>
          <mc:Fallback xmlns="">
            <p:sp>
              <p:nvSpPr>
                <p:cNvPr id="18" name="TextBox 17"/>
                <p:cNvSpPr txBox="1">
                  <a:spLocks noRot="1" noChangeAspect="1" noMove="1" noResize="1" noEditPoints="1" noAdjustHandles="1" noChangeArrowheads="1" noChangeShapeType="1" noTextEdit="1"/>
                </p:cNvSpPr>
                <p:nvPr/>
              </p:nvSpPr>
              <p:spPr>
                <a:xfrm>
                  <a:off x="3082788" y="2781006"/>
                  <a:ext cx="466287" cy="400110"/>
                </a:xfrm>
                <a:prstGeom prst="rect">
                  <a:avLst/>
                </a:prstGeom>
                <a:blipFill rotWithShape="1">
                  <a:blip r:embed="rId15"/>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449982" y="3647915"/>
                  <a:ext cx="5196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𝑹</m:t>
                            </m:r>
                          </m:e>
                          <m:sub>
                            <m:r>
                              <a:rPr lang="en-US" altLang="zh-CN" b="1" i="1" smtClean="0">
                                <a:latin typeface="Cambria Math"/>
                              </a:rPr>
                              <m:t>𝟎</m:t>
                            </m:r>
                          </m:sub>
                        </m:sSub>
                      </m:oMath>
                    </m:oMathPara>
                  </a14:m>
                  <a:endParaRPr lang="zh-CN" altLang="en-US" sz="1600" b="1" dirty="0"/>
                </a:p>
              </p:txBody>
            </p:sp>
          </mc:Choice>
          <mc:Fallback xmlns="">
            <p:sp>
              <p:nvSpPr>
                <p:cNvPr id="19" name="TextBox 18"/>
                <p:cNvSpPr txBox="1">
                  <a:spLocks noRot="1" noChangeAspect="1" noMove="1" noResize="1" noEditPoints="1" noAdjustHandles="1" noChangeArrowheads="1" noChangeShapeType="1" noTextEdit="1"/>
                </p:cNvSpPr>
                <p:nvPr/>
              </p:nvSpPr>
              <p:spPr>
                <a:xfrm>
                  <a:off x="4449982" y="3647915"/>
                  <a:ext cx="519629" cy="369332"/>
                </a:xfrm>
                <a:prstGeom prst="rect">
                  <a:avLst/>
                </a:prstGeom>
                <a:blipFill rotWithShape="1">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4283968" y="4264754"/>
                  <a:ext cx="5196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𝑹</m:t>
                            </m:r>
                          </m:e>
                          <m:sub>
                            <m:r>
                              <a:rPr lang="en-US" altLang="zh-CN" b="1" i="1" smtClean="0">
                                <a:latin typeface="Cambria Math"/>
                              </a:rPr>
                              <m:t>𝟎</m:t>
                            </m:r>
                          </m:sub>
                        </m:sSub>
                      </m:oMath>
                    </m:oMathPara>
                  </a14:m>
                  <a:endParaRPr lang="zh-CN" altLang="en-US" sz="1600" b="1" dirty="0"/>
                </a:p>
              </p:txBody>
            </p:sp>
          </mc:Choice>
          <mc:Fallback xmlns="">
            <p:sp>
              <p:nvSpPr>
                <p:cNvPr id="20" name="TextBox 19"/>
                <p:cNvSpPr txBox="1">
                  <a:spLocks noRot="1" noChangeAspect="1" noMove="1" noResize="1" noEditPoints="1" noAdjustHandles="1" noChangeArrowheads="1" noChangeShapeType="1" noTextEdit="1"/>
                </p:cNvSpPr>
                <p:nvPr/>
              </p:nvSpPr>
              <p:spPr>
                <a:xfrm>
                  <a:off x="4283968" y="4264754"/>
                  <a:ext cx="519629" cy="369332"/>
                </a:xfrm>
                <a:prstGeom prst="rect">
                  <a:avLst/>
                </a:prstGeom>
                <a:blipFill rotWithShape="1">
                  <a:blip r:embed="rId17"/>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195736" y="3861048"/>
                  <a:ext cx="37486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𝑰</m:t>
                            </m:r>
                          </m:e>
                          <m:sub>
                            <m:r>
                              <a:rPr lang="en-US" altLang="zh-CN" sz="2000" b="1" i="1" smtClean="0">
                                <a:latin typeface="Cambria Math"/>
                              </a:rPr>
                              <m:t>𝒊</m:t>
                            </m:r>
                          </m:sub>
                        </m:sSub>
                      </m:oMath>
                    </m:oMathPara>
                  </a14:m>
                  <a:endParaRPr lang="zh-CN" altLang="en-US" b="1" dirty="0"/>
                </a:p>
              </p:txBody>
            </p:sp>
          </mc:Choice>
          <mc:Fallback xmlns="">
            <p:sp>
              <p:nvSpPr>
                <p:cNvPr id="5" name="TextBox 4"/>
                <p:cNvSpPr txBox="1">
                  <a:spLocks noRot="1" noChangeAspect="1" noMove="1" noResize="1" noEditPoints="1" noAdjustHandles="1" noChangeArrowheads="1" noChangeShapeType="1" noTextEdit="1"/>
                </p:cNvSpPr>
                <p:nvPr/>
              </p:nvSpPr>
              <p:spPr>
                <a:xfrm>
                  <a:off x="2195736" y="3861048"/>
                  <a:ext cx="374869" cy="400110"/>
                </a:xfrm>
                <a:prstGeom prst="rect">
                  <a:avLst/>
                </a:prstGeom>
                <a:blipFill rotWithShape="1">
                  <a:blip r:embed="rId18"/>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2493781" y="4379797"/>
                  <a:ext cx="46628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𝑹</m:t>
                            </m:r>
                          </m:e>
                          <m:sub>
                            <m:r>
                              <a:rPr lang="en-US" altLang="zh-CN" sz="2000" b="1" i="1" smtClean="0">
                                <a:latin typeface="Cambria Math"/>
                              </a:rPr>
                              <m:t>𝟏</m:t>
                            </m:r>
                          </m:sub>
                        </m:sSub>
                      </m:oMath>
                    </m:oMathPara>
                  </a14:m>
                  <a:endParaRPr lang="zh-CN" altLang="en-US" b="1" dirty="0"/>
                </a:p>
              </p:txBody>
            </p:sp>
          </mc:Choice>
          <mc:Fallback xmlns="">
            <p:sp>
              <p:nvSpPr>
                <p:cNvPr id="22" name="TextBox 21"/>
                <p:cNvSpPr txBox="1">
                  <a:spLocks noRot="1" noChangeAspect="1" noMove="1" noResize="1" noEditPoints="1" noAdjustHandles="1" noChangeArrowheads="1" noChangeShapeType="1" noTextEdit="1"/>
                </p:cNvSpPr>
                <p:nvPr/>
              </p:nvSpPr>
              <p:spPr>
                <a:xfrm>
                  <a:off x="2493781" y="4379797"/>
                  <a:ext cx="466287" cy="400110"/>
                </a:xfrm>
                <a:prstGeom prst="rect">
                  <a:avLst/>
                </a:prstGeom>
                <a:blipFill rotWithShape="1">
                  <a:blip r:embed="rId19"/>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3153956" y="4276048"/>
                  <a:ext cx="41520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𝑪</m:t>
                            </m:r>
                          </m:e>
                          <m:sub>
                            <m:r>
                              <a:rPr lang="en-US" altLang="zh-CN" sz="2000" b="1" i="1" smtClean="0">
                                <a:latin typeface="Cambria Math"/>
                              </a:rPr>
                              <m:t>𝒊</m:t>
                            </m:r>
                          </m:sub>
                        </m:sSub>
                      </m:oMath>
                    </m:oMathPara>
                  </a14:m>
                  <a:endParaRPr lang="zh-CN" altLang="en-US" b="1" dirty="0"/>
                </a:p>
              </p:txBody>
            </p:sp>
          </mc:Choice>
          <mc:Fallback xmlns="">
            <p:sp>
              <p:nvSpPr>
                <p:cNvPr id="23" name="TextBox 22"/>
                <p:cNvSpPr txBox="1">
                  <a:spLocks noRot="1" noChangeAspect="1" noMove="1" noResize="1" noEditPoints="1" noAdjustHandles="1" noChangeArrowheads="1" noChangeShapeType="1" noTextEdit="1"/>
                </p:cNvSpPr>
                <p:nvPr/>
              </p:nvSpPr>
              <p:spPr>
                <a:xfrm>
                  <a:off x="3153956" y="4276048"/>
                  <a:ext cx="415201" cy="400110"/>
                </a:xfrm>
                <a:prstGeom prst="rect">
                  <a:avLst/>
                </a:prstGeom>
                <a:blipFill rotWithShape="1">
                  <a:blip r:embed="rId20"/>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348128" y="3394060"/>
                  <a:ext cx="41923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𝒖</m:t>
                            </m:r>
                          </m:e>
                          <m:sub>
                            <m:r>
                              <a:rPr lang="en-US" altLang="zh-CN" sz="2000" b="1" i="1" smtClean="0">
                                <a:latin typeface="Cambria Math"/>
                              </a:rPr>
                              <m:t>𝒊</m:t>
                            </m:r>
                          </m:sub>
                        </m:sSub>
                      </m:oMath>
                    </m:oMathPara>
                  </a14:m>
                  <a:endParaRPr lang="zh-CN" altLang="en-US" b="1" dirty="0"/>
                </a:p>
              </p:txBody>
            </p:sp>
          </mc:Choice>
          <mc:Fallback xmlns="">
            <p:sp>
              <p:nvSpPr>
                <p:cNvPr id="24" name="TextBox 23"/>
                <p:cNvSpPr txBox="1">
                  <a:spLocks noRot="1" noChangeAspect="1" noMove="1" noResize="1" noEditPoints="1" noAdjustHandles="1" noChangeArrowheads="1" noChangeShapeType="1" noTextEdit="1"/>
                </p:cNvSpPr>
                <p:nvPr/>
              </p:nvSpPr>
              <p:spPr>
                <a:xfrm>
                  <a:off x="2348128" y="3394060"/>
                  <a:ext cx="419234" cy="400110"/>
                </a:xfrm>
                <a:prstGeom prst="rect">
                  <a:avLst/>
                </a:prstGeom>
                <a:blipFill rotWithShape="1">
                  <a:blip r:embed="rId21"/>
                  <a:stretch>
                    <a:fillRect b="-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3470459" y="3766749"/>
                  <a:ext cx="41923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𝒖</m:t>
                            </m:r>
                          </m:e>
                          <m:sub>
                            <m:r>
                              <a:rPr lang="en-US" altLang="zh-CN" sz="2000" b="1" i="1" smtClean="0">
                                <a:latin typeface="Cambria Math"/>
                              </a:rPr>
                              <m:t>𝒊</m:t>
                            </m:r>
                          </m:sub>
                        </m:sSub>
                      </m:oMath>
                    </m:oMathPara>
                  </a14:m>
                  <a:endParaRPr lang="zh-CN" altLang="en-US" b="1" dirty="0"/>
                </a:p>
              </p:txBody>
            </p:sp>
          </mc:Choice>
          <mc:Fallback xmlns="">
            <p:sp>
              <p:nvSpPr>
                <p:cNvPr id="25" name="TextBox 24"/>
                <p:cNvSpPr txBox="1">
                  <a:spLocks noRot="1" noChangeAspect="1" noMove="1" noResize="1" noEditPoints="1" noAdjustHandles="1" noChangeArrowheads="1" noChangeShapeType="1" noTextEdit="1"/>
                </p:cNvSpPr>
                <p:nvPr/>
              </p:nvSpPr>
              <p:spPr>
                <a:xfrm>
                  <a:off x="3470459" y="3766749"/>
                  <a:ext cx="419234" cy="400110"/>
                </a:xfrm>
                <a:prstGeom prst="rect">
                  <a:avLst/>
                </a:prstGeom>
                <a:blipFill rotWithShape="1">
                  <a:blip r:embed="rId22"/>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3934131" y="3476733"/>
                  <a:ext cx="63299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𝒇</m:t>
                            </m:r>
                          </m:e>
                          <m:sub>
                            <m:r>
                              <a:rPr lang="en-US" altLang="zh-CN" sz="2000" b="1" i="1" smtClean="0">
                                <a:latin typeface="Cambria Math"/>
                              </a:rPr>
                              <m:t>𝒊</m:t>
                            </m:r>
                          </m:sub>
                        </m:sSub>
                        <m:r>
                          <a:rPr lang="en-US" altLang="zh-CN" sz="2000" b="1" i="1" smtClean="0">
                            <a:latin typeface="Cambria Math"/>
                          </a:rPr>
                          <m:t>(</m:t>
                        </m:r>
                        <m:r>
                          <a:rPr lang="en-US" altLang="zh-CN" sz="2000" b="1" i="1" smtClean="0">
                            <a:latin typeface="Cambria Math"/>
                            <a:ea typeface="Cambria Math"/>
                          </a:rPr>
                          <m:t>∙</m:t>
                        </m:r>
                        <m:r>
                          <a:rPr lang="en-US" altLang="zh-CN" sz="2000" b="1" i="1" smtClean="0">
                            <a:latin typeface="Cambria Math"/>
                          </a:rPr>
                          <m:t>)</m:t>
                        </m:r>
                      </m:oMath>
                    </m:oMathPara>
                  </a14:m>
                  <a:endParaRPr lang="zh-CN" altLang="en-US" b="1" dirty="0"/>
                </a:p>
              </p:txBody>
            </p:sp>
          </mc:Choice>
          <mc:Fallback xmlns="">
            <p:sp>
              <p:nvSpPr>
                <p:cNvPr id="26" name="TextBox 25"/>
                <p:cNvSpPr txBox="1">
                  <a:spLocks noRot="1" noChangeAspect="1" noMove="1" noResize="1" noEditPoints="1" noAdjustHandles="1" noChangeArrowheads="1" noChangeShapeType="1" noTextEdit="1"/>
                </p:cNvSpPr>
                <p:nvPr/>
              </p:nvSpPr>
              <p:spPr>
                <a:xfrm>
                  <a:off x="3934131" y="3476733"/>
                  <a:ext cx="632991" cy="400110"/>
                </a:xfrm>
                <a:prstGeom prst="rect">
                  <a:avLst/>
                </a:prstGeom>
                <a:blipFill rotWithShape="1">
                  <a:blip r:embed="rId23"/>
                  <a:stretch>
                    <a:fillRect l="-3846" r="-12500" b="-16667"/>
                  </a:stretch>
                </a:blipFill>
              </p:spPr>
              <p:txBody>
                <a:bodyPr/>
                <a:lstStyle/>
                <a:p>
                  <a:r>
                    <a:rPr lang="zh-CN" altLang="en-US">
                      <a:noFill/>
                    </a:rPr>
                    <a:t> </a:t>
                  </a:r>
                </a:p>
              </p:txBody>
            </p:sp>
          </mc:Fallback>
        </mc:AlternateContent>
        <p:sp>
          <p:nvSpPr>
            <p:cNvPr id="21" name="矩形 20"/>
            <p:cNvSpPr/>
            <p:nvPr/>
          </p:nvSpPr>
          <p:spPr>
            <a:xfrm>
              <a:off x="128716" y="2513195"/>
              <a:ext cx="5548118" cy="3004037"/>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27"/>
            <p:cNvSpPr txBox="1"/>
            <p:nvPr/>
          </p:nvSpPr>
          <p:spPr>
            <a:xfrm>
              <a:off x="1050721" y="5088675"/>
              <a:ext cx="3868944" cy="400110"/>
            </a:xfrm>
            <a:prstGeom prst="rect">
              <a:avLst/>
            </a:prstGeom>
            <a:noFill/>
          </p:spPr>
          <p:txBody>
            <a:bodyPr wrap="none" rtlCol="0">
              <a:spAutoFit/>
            </a:bodyPr>
            <a:lstStyle/>
            <a:p>
              <a:r>
                <a:rPr lang="zh-CN" altLang="en-US" sz="2000" b="1" dirty="0">
                  <a:solidFill>
                    <a:srgbClr val="00B0F0"/>
                  </a:solidFill>
                  <a:effectLst>
                    <a:outerShdw dist="38100" dir="2700000" algn="tl">
                      <a:srgbClr val="000000"/>
                    </a:outerShdw>
                  </a:effectLst>
                  <a:latin typeface="微软雅黑" pitchFamily="34" charset="-122"/>
                  <a:ea typeface="微软雅黑" pitchFamily="34" charset="-122"/>
                </a:rPr>
                <a:t>一个</a:t>
              </a:r>
              <a:r>
                <a:rPr lang="en-US" altLang="zh-CN" sz="2000" b="1" dirty="0">
                  <a:solidFill>
                    <a:srgbClr val="00B0F0"/>
                  </a:solidFill>
                  <a:effectLst>
                    <a:outerShdw dist="38100" dir="2700000" algn="tl">
                      <a:srgbClr val="000000"/>
                    </a:outerShdw>
                  </a:effectLst>
                  <a:latin typeface="微软雅黑" pitchFamily="34" charset="-122"/>
                  <a:ea typeface="微软雅黑" pitchFamily="34" charset="-122"/>
                </a:rPr>
                <a:t>Hopfield</a:t>
              </a:r>
              <a:r>
                <a:rPr lang="zh-CN" altLang="en-US" sz="2000" b="1" dirty="0">
                  <a:solidFill>
                    <a:srgbClr val="00B0F0"/>
                  </a:solidFill>
                  <a:effectLst>
                    <a:outerShdw dist="38100" dir="2700000" algn="tl">
                      <a:srgbClr val="000000"/>
                    </a:outerShdw>
                  </a:effectLst>
                  <a:latin typeface="微软雅黑" pitchFamily="34" charset="-122"/>
                  <a:ea typeface="微软雅黑" pitchFamily="34" charset="-122"/>
                </a:rPr>
                <a:t>神经元的电路实现</a:t>
              </a:r>
            </a:p>
          </p:txBody>
        </p:sp>
      </p:grpSp>
      <p:sp>
        <p:nvSpPr>
          <p:cNvPr id="34" name="Text Box 4"/>
          <p:cNvSpPr txBox="1">
            <a:spLocks noChangeArrowheads="1"/>
          </p:cNvSpPr>
          <p:nvPr/>
        </p:nvSpPr>
        <p:spPr bwMode="auto">
          <a:xfrm>
            <a:off x="5770656" y="2518705"/>
            <a:ext cx="320100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按照欧姆定律和克希霍夫电流定律：</a:t>
            </a:r>
          </a:p>
        </p:txBody>
      </p:sp>
      <p:sp>
        <p:nvSpPr>
          <p:cNvPr id="29" name="下箭头 28"/>
          <p:cNvSpPr/>
          <p:nvPr/>
        </p:nvSpPr>
        <p:spPr>
          <a:xfrm>
            <a:off x="7209270" y="3980327"/>
            <a:ext cx="432048" cy="472118"/>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0" name="TextBox 29"/>
          <p:cNvSpPr txBox="1"/>
          <p:nvPr/>
        </p:nvSpPr>
        <p:spPr>
          <a:xfrm>
            <a:off x="139394" y="5862348"/>
            <a:ext cx="954107" cy="400110"/>
          </a:xfrm>
          <a:prstGeom prst="rect">
            <a:avLst/>
          </a:prstGeom>
          <a:noFill/>
        </p:spPr>
        <p:txBody>
          <a:bodyPr wrap="none" rtlCol="0">
            <a:spAutoFit/>
          </a:bodyPr>
          <a:lstStyle/>
          <a:p>
            <a:pPr algn="just"/>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其中：</a:t>
            </a:r>
          </a:p>
        </p:txBody>
      </p:sp>
      <mc:AlternateContent xmlns:mc="http://schemas.openxmlformats.org/markup-compatibility/2006" xmlns:a14="http://schemas.microsoft.com/office/drawing/2010/main">
        <mc:Choice Requires="a14">
          <p:sp>
            <p:nvSpPr>
              <p:cNvPr id="31" name="TextBox 30"/>
              <p:cNvSpPr txBox="1"/>
              <p:nvPr/>
            </p:nvSpPr>
            <p:spPr>
              <a:xfrm>
                <a:off x="128716" y="6424188"/>
                <a:ext cx="8631337" cy="429156"/>
              </a:xfrm>
              <a:prstGeom prst="rect">
                <a:avLst/>
              </a:prstGeom>
              <a:noFill/>
            </p:spPr>
            <p:txBody>
              <a:bodyPr wrap="none" rtlCol="0">
                <a:spAutoFit/>
              </a:bodyPr>
              <a:lstStyle/>
              <a:p>
                <a:pPr algn="just"/>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电阻</a:t>
                </a:r>
                <a14:m>
                  <m:oMath xmlns:m="http://schemas.openxmlformats.org/officeDocument/2006/math">
                    <m:sSub>
                      <m:sSubPr>
                        <m:ctrlPr>
                          <a:rPr lang="en-US" altLang="zh-CN" sz="20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000" b="1">
                            <a:solidFill>
                              <a:srgbClr val="0070C0"/>
                            </a:solidFill>
                            <a:effectLst>
                              <a:outerShdw dist="38100" dir="2700000" algn="tl">
                                <a:srgbClr val="3333CC"/>
                              </a:outerShdw>
                            </a:effectLst>
                            <a:latin typeface="Cambria Math"/>
                            <a:ea typeface="微软雅黑" pitchFamily="34" charset="-122"/>
                          </a:rPr>
                          <m:t>𝑅</m:t>
                        </m:r>
                      </m:e>
                      <m:sub>
                        <m:r>
                          <a:rPr lang="en-US" altLang="zh-CN" sz="2000" b="1">
                            <a:solidFill>
                              <a:srgbClr val="0070C0"/>
                            </a:solidFill>
                            <a:effectLst>
                              <a:outerShdw dist="38100" dir="2700000" algn="tl">
                                <a:srgbClr val="3333CC"/>
                              </a:outerShdw>
                            </a:effectLst>
                            <a:latin typeface="Cambria Math"/>
                            <a:ea typeface="微软雅黑" pitchFamily="34" charset="-122"/>
                          </a:rPr>
                          <m:t>𝑖𝑗</m:t>
                        </m:r>
                      </m:sub>
                    </m:sSub>
                  </m:oMath>
                </a14:m>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只能取正值，反馈权重</a:t>
                </a:r>
                <a14:m>
                  <m:oMath xmlns:m="http://schemas.openxmlformats.org/officeDocument/2006/math">
                    <m:sSub>
                      <m:sSubPr>
                        <m:ctrlPr>
                          <a:rPr lang="en-US" altLang="zh-CN" sz="20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zh-CN" altLang="en-US" sz="2000" b="1">
                            <a:solidFill>
                              <a:srgbClr val="0070C0"/>
                            </a:solidFill>
                            <a:effectLst>
                              <a:outerShdw dist="38100" dir="2700000" algn="tl">
                                <a:srgbClr val="3333CC"/>
                              </a:outerShdw>
                            </a:effectLst>
                            <a:latin typeface="Cambria Math"/>
                            <a:ea typeface="微软雅黑" pitchFamily="34" charset="-122"/>
                          </a:rPr>
                          <m:t>𝜔</m:t>
                        </m:r>
                      </m:e>
                      <m:sub>
                        <m:r>
                          <a:rPr lang="en-US" altLang="zh-CN" sz="2000" b="1">
                            <a:solidFill>
                              <a:srgbClr val="0070C0"/>
                            </a:solidFill>
                            <a:effectLst>
                              <a:outerShdw dist="38100" dir="2700000" algn="tl">
                                <a:srgbClr val="3333CC"/>
                              </a:outerShdw>
                            </a:effectLst>
                            <a:latin typeface="Cambria Math"/>
                            <a:ea typeface="微软雅黑" pitchFamily="34" charset="-122"/>
                          </a:rPr>
                          <m:t>𝑖𝑗</m:t>
                        </m:r>
                      </m:sub>
                    </m:sSub>
                  </m:oMath>
                </a14:m>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为正时，开关</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j</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相应的取</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，为负时，取</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a:t>
                </a:r>
              </a:p>
            </p:txBody>
          </p:sp>
        </mc:Choice>
        <mc:Fallback xmlns="">
          <p:sp>
            <p:nvSpPr>
              <p:cNvPr id="31" name="TextBox 30"/>
              <p:cNvSpPr txBox="1">
                <a:spLocks noRot="1" noChangeAspect="1" noMove="1" noResize="1" noEditPoints="1" noAdjustHandles="1" noChangeArrowheads="1" noChangeShapeType="1" noTextEdit="1"/>
              </p:cNvSpPr>
              <p:nvPr/>
            </p:nvSpPr>
            <p:spPr>
              <a:xfrm>
                <a:off x="128716" y="6424188"/>
                <a:ext cx="8631337" cy="429156"/>
              </a:xfrm>
              <a:prstGeom prst="rect">
                <a:avLst/>
              </a:prstGeom>
              <a:blipFill rotWithShape="1">
                <a:blip r:embed="rId24"/>
                <a:stretch>
                  <a:fillRect l="-706" t="-7143" r="-212" b="-21429"/>
                </a:stretch>
              </a:blipFill>
            </p:spPr>
            <p:txBody>
              <a:bodyPr/>
              <a:lstStyle/>
              <a:p>
                <a:r>
                  <a:rPr lang="zh-CN" altLang="en-US">
                    <a:noFill/>
                  </a:rPr>
                  <a:t> </a:t>
                </a:r>
              </a:p>
            </p:txBody>
          </p:sp>
        </mc:Fallback>
      </mc:AlternateContent>
      <p:pic>
        <p:nvPicPr>
          <p:cNvPr id="1038" name="Picture 14"/>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5783734" y="4621903"/>
            <a:ext cx="3187927" cy="82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9" name="Picture 1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93501" y="5774403"/>
            <a:ext cx="6880000" cy="57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0364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HM</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90706" y="1600201"/>
                <a:ext cx="8229600" cy="964704"/>
              </a:xfrm>
            </p:spPr>
            <p:txBody>
              <a:bodyPr/>
              <a:lstStyle/>
              <a:p>
                <a:r>
                  <a:rPr lang="zh-CN" altLang="en-US" dirty="0"/>
                  <a:t>函数变换器将</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a:rPr>
                          <m:t>𝒖</m:t>
                        </m:r>
                      </m:e>
                      <m:sub>
                        <m:r>
                          <a:rPr lang="en-US" altLang="zh-CN" b="1" i="1" smtClean="0">
                            <a:latin typeface="Cambria Math"/>
                          </a:rPr>
                          <m:t>𝒊</m:t>
                        </m:r>
                      </m:sub>
                    </m:sSub>
                  </m:oMath>
                </a14:m>
                <a:r>
                  <a:rPr lang="zh-CN" altLang="en-US" dirty="0"/>
                  <a:t>转换为</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𝒙</m:t>
                        </m:r>
                      </m:e>
                      <m:sub>
                        <m:r>
                          <a:rPr lang="en-US" altLang="zh-CN" i="1">
                            <a:latin typeface="Cambria Math"/>
                          </a:rPr>
                          <m:t>𝒊</m:t>
                        </m:r>
                      </m:sub>
                    </m:sSub>
                  </m:oMath>
                </a14:m>
                <a:r>
                  <a:rPr lang="zh-CN" altLang="en-US" dirty="0"/>
                  <a:t>，</a:t>
                </a:r>
                <a:r>
                  <a:rPr lang="en-US" altLang="zh-CN" dirty="0"/>
                  <a:t>HM</a:t>
                </a:r>
                <a:r>
                  <a:rPr lang="zh-CN" altLang="en-US" dirty="0"/>
                  <a:t>所用的转换函数为</a:t>
                </a:r>
                <a:r>
                  <a:rPr lang="en-US" altLang="zh-CN" dirty="0"/>
                  <a:t>Sigmoid</a:t>
                </a:r>
                <a:r>
                  <a:rPr lang="zh-CN" altLang="en-US" dirty="0"/>
                  <a:t>函数（</a:t>
                </a:r>
                <a:r>
                  <a:rPr lang="en-US" altLang="zh-CN" dirty="0"/>
                  <a:t>S</a:t>
                </a:r>
                <a:r>
                  <a:rPr lang="zh-CN" altLang="en-US" dirty="0"/>
                  <a:t>形函数）。</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90706" y="1600201"/>
                <a:ext cx="8229600" cy="964704"/>
              </a:xfrm>
              <a:blipFill rotWithShape="1">
                <a:blip r:embed="rId2"/>
                <a:stretch>
                  <a:fillRect l="-1037" t="-5063" b="-1266"/>
                </a:stretch>
              </a:blipFill>
            </p:spPr>
            <p:txBody>
              <a:bodyPr/>
              <a:lstStyle/>
              <a:p>
                <a:r>
                  <a:rPr lang="zh-CN" altLang="en-US">
                    <a:noFill/>
                  </a:rPr>
                  <a:t> </a:t>
                </a:r>
              </a:p>
            </p:txBody>
          </p:sp>
        </mc:Fallback>
      </mc:AlternateContent>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585" y="2532080"/>
            <a:ext cx="4711373" cy="10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组合 8"/>
          <p:cNvGrpSpPr/>
          <p:nvPr/>
        </p:nvGrpSpPr>
        <p:grpSpPr>
          <a:xfrm>
            <a:off x="5600976" y="2265584"/>
            <a:ext cx="2952328" cy="1543912"/>
            <a:chOff x="5652120" y="2821192"/>
            <a:chExt cx="2952328" cy="1543912"/>
          </a:xfrm>
        </p:grpSpPr>
        <p:pic>
          <p:nvPicPr>
            <p:cNvPr id="4" name="Picture 5" descr="E:\学习\智能控制-信息学院春季\Neural Network\激活函数\S形函数.png"/>
            <p:cNvPicPr>
              <a:picLocks noChangeAspect="1" noChangeArrowheads="1"/>
            </p:cNvPicPr>
            <p:nvPr/>
          </p:nvPicPr>
          <p:blipFill rotWithShape="1">
            <a:blip r:embed="rId4">
              <a:extLst>
                <a:ext uri="{28A0092B-C50C-407E-A947-70E740481C1C}">
                  <a14:useLocalDpi xmlns:a14="http://schemas.microsoft.com/office/drawing/2010/main" val="0"/>
                </a:ext>
              </a:extLst>
            </a:blip>
            <a:srcRect l="28611" t="13717" r="25030" b="45728"/>
            <a:stretch/>
          </p:blipFill>
          <p:spPr bwMode="auto">
            <a:xfrm>
              <a:off x="5652120" y="2821192"/>
              <a:ext cx="2952328" cy="1543912"/>
            </a:xfrm>
            <a:prstGeom prst="rect">
              <a:avLst/>
            </a:prstGeom>
            <a:noFill/>
            <a:ln w="38100">
              <a:solidFill>
                <a:schemeClr val="tx2">
                  <a:lumMod val="60000"/>
                  <a:lumOff val="40000"/>
                </a:schemeClr>
              </a:solidFill>
            </a:ln>
            <a:extLst>
              <a:ext uri="{909E8E84-426E-40DD-AFC4-6F175D3DCCD1}">
                <a14:hiddenFill xmlns:a14="http://schemas.microsoft.com/office/drawing/2010/main">
                  <a:solidFill>
                    <a:srgbClr val="FFFFFF"/>
                  </a:solidFill>
                </a14:hiddenFill>
              </a:ext>
            </a:extLst>
          </p:spPr>
        </p:pic>
        <p:sp>
          <p:nvSpPr>
            <p:cNvPr id="5" name="矩形 4"/>
            <p:cNvSpPr/>
            <p:nvPr/>
          </p:nvSpPr>
          <p:spPr>
            <a:xfrm>
              <a:off x="6819100" y="2852936"/>
              <a:ext cx="216024" cy="3282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842348" y="3037540"/>
              <a:ext cx="216024" cy="3282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316416" y="4215847"/>
              <a:ext cx="216024" cy="1302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 name="TextBox 5"/>
                <p:cNvSpPr txBox="1"/>
                <p:nvPr/>
              </p:nvSpPr>
              <p:spPr>
                <a:xfrm>
                  <a:off x="6646036" y="2870993"/>
                  <a:ext cx="48224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𝒊</m:t>
                            </m:r>
                          </m:sub>
                        </m:sSub>
                      </m:oMath>
                    </m:oMathPara>
                  </a14:m>
                  <a:endParaRPr lang="zh-CN" altLang="en-US" b="1" dirty="0"/>
                </a:p>
              </p:txBody>
            </p:sp>
          </mc:Choice>
          <mc:Fallback xmlns="">
            <p:sp>
              <p:nvSpPr>
                <p:cNvPr id="6" name="TextBox 5"/>
                <p:cNvSpPr txBox="1">
                  <a:spLocks noRot="1" noChangeAspect="1" noMove="1" noResize="1" noEditPoints="1" noAdjustHandles="1" noChangeArrowheads="1" noChangeShapeType="1" noTextEdit="1"/>
                </p:cNvSpPr>
                <p:nvPr/>
              </p:nvSpPr>
              <p:spPr>
                <a:xfrm>
                  <a:off x="6646036" y="2870993"/>
                  <a:ext cx="482248" cy="400110"/>
                </a:xfrm>
                <a:prstGeom prst="rect">
                  <a:avLst/>
                </a:prstGeom>
                <a:blipFill rotWithShape="1">
                  <a:blip r:embed="rId5"/>
                  <a:stretch>
                    <a:fillRect b="-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8006151" y="3712786"/>
                  <a:ext cx="49988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𝒖</m:t>
                            </m:r>
                          </m:e>
                          <m:sub>
                            <m:r>
                              <a:rPr lang="en-US" altLang="zh-CN" sz="2000" b="1" i="1" smtClean="0">
                                <a:latin typeface="Cambria Math"/>
                              </a:rPr>
                              <m:t>𝒊</m:t>
                            </m:r>
                          </m:sub>
                        </m:sSub>
                      </m:oMath>
                    </m:oMathPara>
                  </a14:m>
                  <a:endParaRPr lang="zh-CN" altLang="en-US" b="1" dirty="0"/>
                </a:p>
              </p:txBody>
            </p:sp>
          </mc:Choice>
          <mc:Fallback xmlns="">
            <p:sp>
              <p:nvSpPr>
                <p:cNvPr id="10" name="TextBox 9"/>
                <p:cNvSpPr txBox="1">
                  <a:spLocks noRot="1" noChangeAspect="1" noMove="1" noResize="1" noEditPoints="1" noAdjustHandles="1" noChangeArrowheads="1" noChangeShapeType="1" noTextEdit="1"/>
                </p:cNvSpPr>
                <p:nvPr/>
              </p:nvSpPr>
              <p:spPr>
                <a:xfrm>
                  <a:off x="8006151" y="3712786"/>
                  <a:ext cx="499880" cy="400110"/>
                </a:xfrm>
                <a:prstGeom prst="rect">
                  <a:avLst/>
                </a:prstGeom>
                <a:blipFill rotWithShape="1">
                  <a:blip r:embed="rId6"/>
                  <a:stretch>
                    <a:fillRect b="-3030"/>
                  </a:stretch>
                </a:blipFill>
              </p:spPr>
              <p:txBody>
                <a:bodyPr/>
                <a:lstStyle/>
                <a:p>
                  <a:r>
                    <a:rPr lang="zh-CN" altLang="en-US">
                      <a:noFill/>
                    </a:rPr>
                    <a:t> </a:t>
                  </a:r>
                </a:p>
              </p:txBody>
            </p:sp>
          </mc:Fallback>
        </mc:AlternateContent>
      </p:grpSp>
      <p:grpSp>
        <p:nvGrpSpPr>
          <p:cNvPr id="31" name="组合 30"/>
          <p:cNvGrpSpPr/>
          <p:nvPr/>
        </p:nvGrpSpPr>
        <p:grpSpPr>
          <a:xfrm>
            <a:off x="179512" y="4321853"/>
            <a:ext cx="8729002" cy="2532853"/>
            <a:chOff x="57351" y="4342543"/>
            <a:chExt cx="8729002" cy="2532853"/>
          </a:xfrm>
        </p:grpSpPr>
        <p:pic>
          <p:nvPicPr>
            <p:cNvPr id="2052"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552" y="4627496"/>
              <a:ext cx="7791450" cy="224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3" name="TextBox 12"/>
                <p:cNvSpPr txBox="1"/>
                <p:nvPr/>
              </p:nvSpPr>
              <p:spPr>
                <a:xfrm>
                  <a:off x="57351" y="4572996"/>
                  <a:ext cx="5255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a:latin typeface="Cambria Math" panose="02040503050406030204" pitchFamily="18" charset="0"/>
                              </a:rPr>
                            </m:ctrlPr>
                          </m:sSubPr>
                          <m:e>
                            <m:r>
                              <a:rPr lang="en-US" altLang="zh-CN" sz="2000" b="1" i="1">
                                <a:latin typeface="Cambria Math"/>
                              </a:rPr>
                              <m:t>𝒙</m:t>
                            </m:r>
                          </m:e>
                          <m:sub>
                            <m:r>
                              <a:rPr lang="en-US" altLang="zh-CN" sz="2000" b="1" i="1">
                                <a:latin typeface="Cambria Math"/>
                              </a:rPr>
                              <m:t>𝟏</m:t>
                            </m:r>
                          </m:sub>
                        </m:sSub>
                      </m:oMath>
                    </m:oMathPara>
                  </a14:m>
                  <a:endParaRPr lang="zh-CN" altLang="en-US" b="1" dirty="0"/>
                </a:p>
              </p:txBody>
            </p:sp>
          </mc:Choice>
          <mc:Fallback xmlns="">
            <p:sp>
              <p:nvSpPr>
                <p:cNvPr id="13" name="TextBox 12"/>
                <p:cNvSpPr txBox="1">
                  <a:spLocks noRot="1" noChangeAspect="1" noMove="1" noResize="1" noEditPoints="1" noAdjustHandles="1" noChangeArrowheads="1" noChangeShapeType="1" noTextEdit="1"/>
                </p:cNvSpPr>
                <p:nvPr/>
              </p:nvSpPr>
              <p:spPr>
                <a:xfrm>
                  <a:off x="57351" y="4572996"/>
                  <a:ext cx="525528" cy="400110"/>
                </a:xfrm>
                <a:prstGeom prst="rect">
                  <a:avLst/>
                </a:prstGeom>
                <a:blipFill rotWithShape="1">
                  <a:blip r:embed="rId8"/>
                  <a:stretch>
                    <a:fillRect b="-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73265" y="5221068"/>
                  <a:ext cx="44074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𝟐</m:t>
                            </m:r>
                          </m:sub>
                        </m:sSub>
                      </m:oMath>
                    </m:oMathPara>
                  </a14:m>
                  <a:endParaRPr lang="zh-CN" altLang="en-US" b="1" dirty="0"/>
                </a:p>
              </p:txBody>
            </p:sp>
          </mc:Choice>
          <mc:Fallback xmlns="">
            <p:sp>
              <p:nvSpPr>
                <p:cNvPr id="15" name="TextBox 14"/>
                <p:cNvSpPr txBox="1">
                  <a:spLocks noRot="1" noChangeAspect="1" noMove="1" noResize="1" noEditPoints="1" noAdjustHandles="1" noChangeArrowheads="1" noChangeShapeType="1" noTextEdit="1"/>
                </p:cNvSpPr>
                <p:nvPr/>
              </p:nvSpPr>
              <p:spPr>
                <a:xfrm>
                  <a:off x="73265" y="5221068"/>
                  <a:ext cx="440744" cy="400110"/>
                </a:xfrm>
                <a:prstGeom prst="rect">
                  <a:avLst/>
                </a:prstGeom>
                <a:blipFill rotWithShape="1">
                  <a:blip r:embed="rId9"/>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73265" y="6341258"/>
                  <a:ext cx="46628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a:rPr>
                              <m:t>𝒙</m:t>
                            </m:r>
                          </m:e>
                          <m:sub>
                            <m:r>
                              <a:rPr lang="en-US" altLang="zh-CN" sz="2000" b="1" i="1" smtClean="0">
                                <a:latin typeface="Cambria Math"/>
                              </a:rPr>
                              <m:t>𝑵</m:t>
                            </m:r>
                          </m:sub>
                        </m:sSub>
                      </m:oMath>
                    </m:oMathPara>
                  </a14:m>
                  <a:endParaRPr lang="zh-CN" altLang="en-US" b="1" dirty="0"/>
                </a:p>
              </p:txBody>
            </p:sp>
          </mc:Choice>
          <mc:Fallback xmlns="">
            <p:sp>
              <p:nvSpPr>
                <p:cNvPr id="17" name="TextBox 16"/>
                <p:cNvSpPr txBox="1">
                  <a:spLocks noRot="1" noChangeAspect="1" noMove="1" noResize="1" noEditPoints="1" noAdjustHandles="1" noChangeArrowheads="1" noChangeShapeType="1" noTextEdit="1"/>
                </p:cNvSpPr>
                <p:nvPr/>
              </p:nvSpPr>
              <p:spPr>
                <a:xfrm>
                  <a:off x="73265" y="6341258"/>
                  <a:ext cx="466287" cy="400110"/>
                </a:xfrm>
                <a:prstGeom prst="rect">
                  <a:avLst/>
                </a:prstGeom>
                <a:blipFill rotWithShape="1">
                  <a:blip r:embed="rId10"/>
                  <a:stretch>
                    <a:fillRect b="-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1148391" y="4342543"/>
                  <a:ext cx="6152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a:latin typeface="Cambria Math" panose="02040503050406030204" pitchFamily="18" charset="0"/>
                              </a:rPr>
                            </m:ctrlPr>
                          </m:sSubPr>
                          <m:e>
                            <m:r>
                              <a:rPr lang="zh-CN" altLang="en-US" sz="2000" b="1" i="1">
                                <a:latin typeface="Cambria Math"/>
                              </a:rPr>
                              <m:t>𝜔</m:t>
                            </m:r>
                          </m:e>
                          <m:sub>
                            <m:r>
                              <a:rPr lang="en-US" altLang="zh-CN" sz="2000" b="1" i="1">
                                <a:latin typeface="Cambria Math"/>
                              </a:rPr>
                              <m:t>𝑖</m:t>
                            </m:r>
                            <m:r>
                              <a:rPr lang="en-US" altLang="zh-CN" sz="2000" b="1" i="1">
                                <a:latin typeface="Cambria Math"/>
                              </a:rPr>
                              <m:t>𝟏</m:t>
                            </m:r>
                          </m:sub>
                        </m:sSub>
                      </m:oMath>
                    </m:oMathPara>
                  </a14:m>
                  <a:endParaRPr lang="zh-CN" altLang="en-US" sz="2000" b="1" i="1" dirty="0">
                    <a:latin typeface="Cambria Math"/>
                  </a:endParaRPr>
                </a:p>
              </p:txBody>
            </p:sp>
          </mc:Choice>
          <mc:Fallback xmlns="">
            <p:sp>
              <p:nvSpPr>
                <p:cNvPr id="11" name="矩形 10"/>
                <p:cNvSpPr>
                  <a:spLocks noRot="1" noChangeAspect="1" noMove="1" noResize="1" noEditPoints="1" noAdjustHandles="1" noChangeArrowheads="1" noChangeShapeType="1" noTextEdit="1"/>
                </p:cNvSpPr>
                <p:nvPr/>
              </p:nvSpPr>
              <p:spPr>
                <a:xfrm>
                  <a:off x="1148391" y="4342543"/>
                  <a:ext cx="615297" cy="400110"/>
                </a:xfrm>
                <a:prstGeom prst="rect">
                  <a:avLst/>
                </a:prstGeom>
                <a:blipFill rotWithShape="1">
                  <a:blip r:embed="rId11"/>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1115616" y="4973106"/>
                  <a:ext cx="61529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zh-CN" altLang="en-US" sz="2000" b="1" i="1">
                                <a:latin typeface="Cambria Math"/>
                              </a:rPr>
                              <m:t>𝜔</m:t>
                            </m:r>
                          </m:e>
                          <m:sub>
                            <m:r>
                              <a:rPr lang="en-US" altLang="zh-CN" sz="2000" b="1" i="1">
                                <a:latin typeface="Cambria Math"/>
                              </a:rPr>
                              <m:t>𝑖</m:t>
                            </m:r>
                            <m:r>
                              <a:rPr lang="en-US" altLang="zh-CN" sz="2000" b="1" i="1" smtClean="0">
                                <a:latin typeface="Cambria Math"/>
                              </a:rPr>
                              <m:t>𝟐</m:t>
                            </m:r>
                          </m:sub>
                        </m:sSub>
                      </m:oMath>
                    </m:oMathPara>
                  </a14:m>
                  <a:endParaRPr lang="zh-CN" altLang="en-US" sz="2000" b="1" i="1" dirty="0">
                    <a:latin typeface="Cambria Math"/>
                  </a:endParaRPr>
                </a:p>
              </p:txBody>
            </p:sp>
          </mc:Choice>
          <mc:Fallback xmlns="">
            <p:sp>
              <p:nvSpPr>
                <p:cNvPr id="20" name="矩形 19"/>
                <p:cNvSpPr>
                  <a:spLocks noRot="1" noChangeAspect="1" noMove="1" noResize="1" noEditPoints="1" noAdjustHandles="1" noChangeArrowheads="1" noChangeShapeType="1" noTextEdit="1"/>
                </p:cNvSpPr>
                <p:nvPr/>
              </p:nvSpPr>
              <p:spPr>
                <a:xfrm>
                  <a:off x="1115616" y="4973106"/>
                  <a:ext cx="615297" cy="400110"/>
                </a:xfrm>
                <a:prstGeom prst="rect">
                  <a:avLst/>
                </a:prstGeom>
                <a:blipFill rotWithShape="1">
                  <a:blip r:embed="rId12"/>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1139272" y="6237312"/>
                  <a:ext cx="64575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zh-CN" altLang="en-US" sz="2000" b="1" i="1">
                                <a:latin typeface="Cambria Math"/>
                              </a:rPr>
                              <m:t>𝜔</m:t>
                            </m:r>
                          </m:e>
                          <m:sub>
                            <m:r>
                              <a:rPr lang="en-US" altLang="zh-CN" sz="2000" b="1" i="1">
                                <a:latin typeface="Cambria Math"/>
                              </a:rPr>
                              <m:t>𝑖</m:t>
                            </m:r>
                            <m:r>
                              <a:rPr lang="en-US" altLang="zh-CN" sz="2000" b="1" i="1" smtClean="0">
                                <a:latin typeface="Cambria Math"/>
                              </a:rPr>
                              <m:t>𝑵</m:t>
                            </m:r>
                          </m:sub>
                        </m:sSub>
                      </m:oMath>
                    </m:oMathPara>
                  </a14:m>
                  <a:endParaRPr lang="zh-CN" altLang="en-US" sz="2000" b="1" i="1" dirty="0">
                    <a:latin typeface="Cambria Math"/>
                  </a:endParaRPr>
                </a:p>
              </p:txBody>
            </p:sp>
          </mc:Choice>
          <mc:Fallback xmlns="">
            <p:sp>
              <p:nvSpPr>
                <p:cNvPr id="21" name="矩形 20"/>
                <p:cNvSpPr>
                  <a:spLocks noRot="1" noChangeAspect="1" noMove="1" noResize="1" noEditPoints="1" noAdjustHandles="1" noChangeArrowheads="1" noChangeShapeType="1" noTextEdit="1"/>
                </p:cNvSpPr>
                <p:nvPr/>
              </p:nvSpPr>
              <p:spPr>
                <a:xfrm>
                  <a:off x="1139272" y="6237312"/>
                  <a:ext cx="645754" cy="400110"/>
                </a:xfrm>
                <a:prstGeom prst="rect">
                  <a:avLst/>
                </a:prstGeom>
                <a:blipFill rotWithShape="1">
                  <a:blip r:embed="rId13"/>
                  <a:stretch>
                    <a:fillRect b="-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170705" y="5559623"/>
                  <a:ext cx="46519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l-GR" altLang="zh-CN" sz="2400" b="1" i="1" smtClean="0">
                            <a:latin typeface="Cambria Math"/>
                            <a:ea typeface="Cambria Math"/>
                          </a:rPr>
                          <m:t>𝜮</m:t>
                        </m:r>
                      </m:oMath>
                    </m:oMathPara>
                  </a14:m>
                  <a:endParaRPr lang="zh-CN" altLang="en-US" sz="2400" b="1" i="1" dirty="0"/>
                </a:p>
              </p:txBody>
            </p:sp>
          </mc:Choice>
          <mc:Fallback xmlns="">
            <p:sp>
              <p:nvSpPr>
                <p:cNvPr id="12" name="TextBox 11"/>
                <p:cNvSpPr txBox="1">
                  <a:spLocks noRot="1" noChangeAspect="1" noMove="1" noResize="1" noEditPoints="1" noAdjustHandles="1" noChangeArrowheads="1" noChangeShapeType="1" noTextEdit="1"/>
                </p:cNvSpPr>
                <p:nvPr/>
              </p:nvSpPr>
              <p:spPr>
                <a:xfrm>
                  <a:off x="3170705" y="5559623"/>
                  <a:ext cx="465191" cy="461665"/>
                </a:xfrm>
                <a:prstGeom prst="rect">
                  <a:avLst/>
                </a:prstGeom>
                <a:blipFill rotWithShape="1">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800797" y="5301208"/>
                  <a:ext cx="851323" cy="10610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zh-CN" altLang="en-US" sz="2400" b="1" i="1" smtClean="0">
                                <a:latin typeface="Cambria Math" panose="02040503050406030204" pitchFamily="18" charset="0"/>
                              </a:rPr>
                            </m:ctrlPr>
                          </m:naryPr>
                          <m:sub/>
                          <m:sup/>
                          <m:e/>
                        </m:nary>
                      </m:oMath>
                    </m:oMathPara>
                  </a14:m>
                  <a:endParaRPr lang="zh-CN" altLang="en-US" b="1" dirty="0"/>
                </a:p>
              </p:txBody>
            </p:sp>
          </mc:Choice>
          <mc:Fallback xmlns="">
            <p:sp>
              <p:nvSpPr>
                <p:cNvPr id="19" name="TextBox 18"/>
                <p:cNvSpPr txBox="1">
                  <a:spLocks noRot="1" noChangeAspect="1" noMove="1" noResize="1" noEditPoints="1" noAdjustHandles="1" noChangeArrowheads="1" noChangeShapeType="1" noTextEdit="1"/>
                </p:cNvSpPr>
                <p:nvPr/>
              </p:nvSpPr>
              <p:spPr>
                <a:xfrm>
                  <a:off x="4800797" y="5301208"/>
                  <a:ext cx="851323" cy="1061060"/>
                </a:xfrm>
                <a:prstGeom prst="rect">
                  <a:avLst/>
                </a:prstGeom>
                <a:blipFill rotWithShape="1">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3392111" y="4595245"/>
                  <a:ext cx="46512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a:latin typeface="Cambria Math" panose="02040503050406030204" pitchFamily="18" charset="0"/>
                              </a:rPr>
                            </m:ctrlPr>
                          </m:sSubPr>
                          <m:e>
                            <m:r>
                              <a:rPr lang="zh-CN" altLang="en-US" b="1" i="1">
                                <a:latin typeface="Cambria Math"/>
                              </a:rPr>
                              <m:t>𝜽</m:t>
                            </m:r>
                          </m:e>
                          <m:sub>
                            <m:r>
                              <a:rPr lang="en-US" altLang="zh-CN" b="1" i="1">
                                <a:latin typeface="Cambria Math"/>
                              </a:rPr>
                              <m:t>𝒊</m:t>
                            </m:r>
                          </m:sub>
                        </m:sSub>
                      </m:oMath>
                    </m:oMathPara>
                  </a14:m>
                  <a:endParaRPr lang="zh-CN" altLang="en-US" dirty="0"/>
                </a:p>
              </p:txBody>
            </p:sp>
          </mc:Choice>
          <mc:Fallback xmlns="">
            <p:sp>
              <p:nvSpPr>
                <p:cNvPr id="22" name="矩形 21"/>
                <p:cNvSpPr>
                  <a:spLocks noRot="1" noChangeAspect="1" noMove="1" noResize="1" noEditPoints="1" noAdjustHandles="1" noChangeArrowheads="1" noChangeShapeType="1" noTextEdit="1"/>
                </p:cNvSpPr>
                <p:nvPr/>
              </p:nvSpPr>
              <p:spPr>
                <a:xfrm>
                  <a:off x="3392111" y="4595245"/>
                  <a:ext cx="465127" cy="369332"/>
                </a:xfrm>
                <a:prstGeom prst="rect">
                  <a:avLst/>
                </a:prstGeom>
                <a:blipFill rotWithShape="1">
                  <a:blip r:embed="rId16"/>
                  <a:stretch>
                    <a:fillRect/>
                  </a:stretch>
                </a:blipFill>
              </p:spPr>
              <p:txBody>
                <a:bodyPr/>
                <a:lstStyle/>
                <a:p>
                  <a:r>
                    <a:rPr lang="zh-CN" altLang="en-US">
                      <a:noFill/>
                    </a:rPr>
                    <a:t> </a:t>
                  </a:r>
                </a:p>
              </p:txBody>
            </p:sp>
          </mc:Fallback>
        </mc:AlternateContent>
        <p:sp>
          <p:nvSpPr>
            <p:cNvPr id="23" name="TextBox 22"/>
            <p:cNvSpPr txBox="1"/>
            <p:nvPr/>
          </p:nvSpPr>
          <p:spPr>
            <a:xfrm>
              <a:off x="3403300" y="5236457"/>
              <a:ext cx="319318" cy="369332"/>
            </a:xfrm>
            <a:prstGeom prst="rect">
              <a:avLst/>
            </a:prstGeom>
            <a:noFill/>
          </p:spPr>
          <p:txBody>
            <a:bodyPr wrap="none" rtlCol="0">
              <a:spAutoFit/>
            </a:bodyPr>
            <a:lstStyle/>
            <a:p>
              <a:r>
                <a:rPr lang="en-US" altLang="zh-CN" dirty="0"/>
                <a:t>+</a:t>
              </a:r>
              <a:endParaRPr lang="zh-CN" altLang="en-US" dirty="0"/>
            </a:p>
          </p:txBody>
        </p:sp>
        <p:sp>
          <p:nvSpPr>
            <p:cNvPr id="27" name="TextBox 26"/>
            <p:cNvSpPr txBox="1"/>
            <p:nvPr/>
          </p:nvSpPr>
          <p:spPr>
            <a:xfrm>
              <a:off x="2789405" y="5558014"/>
              <a:ext cx="319318" cy="369332"/>
            </a:xfrm>
            <a:prstGeom prst="rect">
              <a:avLst/>
            </a:prstGeom>
            <a:noFill/>
          </p:spPr>
          <p:txBody>
            <a:bodyPr wrap="none" rtlCol="0">
              <a:spAutoFit/>
            </a:bodyPr>
            <a:lstStyle/>
            <a:p>
              <a:r>
                <a:rPr lang="en-US" altLang="zh-CN" dirty="0"/>
                <a:t>+</a:t>
              </a:r>
              <a:endParaRPr lang="zh-CN" altLang="en-US" dirty="0"/>
            </a:p>
          </p:txBody>
        </p:sp>
        <p:sp>
          <p:nvSpPr>
            <p:cNvPr id="28" name="TextBox 27"/>
            <p:cNvSpPr txBox="1"/>
            <p:nvPr/>
          </p:nvSpPr>
          <p:spPr>
            <a:xfrm>
              <a:off x="3028546" y="5173161"/>
              <a:ext cx="319318" cy="369332"/>
            </a:xfrm>
            <a:prstGeom prst="rect">
              <a:avLst/>
            </a:prstGeom>
            <a:noFill/>
          </p:spPr>
          <p:txBody>
            <a:bodyPr wrap="none" rtlCol="0">
              <a:spAutoFit/>
            </a:bodyPr>
            <a:lstStyle/>
            <a:p>
              <a:r>
                <a:rPr lang="en-US" altLang="zh-CN" dirty="0"/>
                <a:t>+</a:t>
              </a:r>
              <a:endParaRPr lang="zh-CN" altLang="en-US" dirty="0"/>
            </a:p>
          </p:txBody>
        </p:sp>
        <p:sp>
          <p:nvSpPr>
            <p:cNvPr id="29" name="TextBox 28"/>
            <p:cNvSpPr txBox="1"/>
            <p:nvPr/>
          </p:nvSpPr>
          <p:spPr>
            <a:xfrm>
              <a:off x="2789405" y="5742680"/>
              <a:ext cx="319318" cy="369332"/>
            </a:xfrm>
            <a:prstGeom prst="rect">
              <a:avLst/>
            </a:prstGeom>
            <a:noFill/>
          </p:spPr>
          <p:txBody>
            <a:bodyPr wrap="none" rtlCol="0">
              <a:spAutoFit/>
            </a:bodyPr>
            <a:lstStyle/>
            <a:p>
              <a:r>
                <a:rPr lang="en-US" altLang="zh-CN" dirty="0"/>
                <a:t>+</a:t>
              </a:r>
              <a:endParaRPr lang="zh-CN" altLang="en-US" dirty="0"/>
            </a:p>
          </p:txBody>
        </p:sp>
        <p:sp>
          <p:nvSpPr>
            <p:cNvPr id="30" name="TextBox 29"/>
            <p:cNvSpPr txBox="1"/>
            <p:nvPr/>
          </p:nvSpPr>
          <p:spPr>
            <a:xfrm>
              <a:off x="3446294" y="6052646"/>
              <a:ext cx="261610" cy="369332"/>
            </a:xfrm>
            <a:prstGeom prst="rect">
              <a:avLst/>
            </a:prstGeom>
            <a:noFill/>
          </p:spPr>
          <p:txBody>
            <a:bodyPr wrap="none" rtlCol="0">
              <a:spAutoFit/>
            </a:bodyPr>
            <a:lstStyle/>
            <a:p>
              <a:r>
                <a:rPr lang="en-US" altLang="zh-CN" dirty="0"/>
                <a:t>-</a:t>
              </a:r>
              <a:endParaRPr lang="zh-CN" altLang="en-US" dirty="0"/>
            </a:p>
          </p:txBody>
        </p:sp>
        <mc:AlternateContent xmlns:mc="http://schemas.openxmlformats.org/markup-compatibility/2006" xmlns:a14="http://schemas.microsoft.com/office/drawing/2010/main">
          <mc:Choice Requires="a14">
            <p:sp>
              <p:nvSpPr>
                <p:cNvPr id="24" name="矩形 23"/>
                <p:cNvSpPr/>
                <p:nvPr/>
              </p:nvSpPr>
              <p:spPr>
                <a:xfrm>
                  <a:off x="3733501" y="6112012"/>
                  <a:ext cx="4763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a:latin typeface="Cambria Math" panose="02040503050406030204" pitchFamily="18" charset="0"/>
                              </a:rPr>
                            </m:ctrlPr>
                          </m:sSubPr>
                          <m:e>
                            <m:r>
                              <a:rPr lang="zh-CN" altLang="en-US" b="1" i="1" smtClean="0">
                                <a:latin typeface="Cambria Math"/>
                              </a:rPr>
                              <m:t>𝜶</m:t>
                            </m:r>
                          </m:e>
                          <m:sub>
                            <m:r>
                              <a:rPr lang="en-US" altLang="zh-CN" b="1" i="1">
                                <a:latin typeface="Cambria Math"/>
                              </a:rPr>
                              <m:t>𝒊</m:t>
                            </m:r>
                          </m:sub>
                        </m:sSub>
                      </m:oMath>
                    </m:oMathPara>
                  </a14:m>
                  <a:endParaRPr lang="zh-CN" altLang="en-US" dirty="0"/>
                </a:p>
              </p:txBody>
            </p:sp>
          </mc:Choice>
          <mc:Fallback xmlns="">
            <p:sp>
              <p:nvSpPr>
                <p:cNvPr id="24" name="矩形 23"/>
                <p:cNvSpPr>
                  <a:spLocks noRot="1" noChangeAspect="1" noMove="1" noResize="1" noEditPoints="1" noAdjustHandles="1" noChangeArrowheads="1" noChangeShapeType="1" noTextEdit="1"/>
                </p:cNvSpPr>
                <p:nvPr/>
              </p:nvSpPr>
              <p:spPr>
                <a:xfrm>
                  <a:off x="3733501" y="6112012"/>
                  <a:ext cx="476349" cy="369332"/>
                </a:xfrm>
                <a:prstGeom prst="rect">
                  <a:avLst/>
                </a:prstGeom>
                <a:blipFill rotWithShape="1">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5652120" y="5365030"/>
                  <a:ext cx="4699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𝒖</m:t>
                            </m:r>
                          </m:e>
                          <m:sub>
                            <m:r>
                              <a:rPr lang="en-US" altLang="zh-CN" b="1" i="1">
                                <a:latin typeface="Cambria Math"/>
                              </a:rPr>
                              <m:t>𝒊</m:t>
                            </m:r>
                          </m:sub>
                        </m:sSub>
                      </m:oMath>
                    </m:oMathPara>
                  </a14:m>
                  <a:endParaRPr lang="zh-CN" altLang="en-US" dirty="0"/>
                </a:p>
              </p:txBody>
            </p:sp>
          </mc:Choice>
          <mc:Fallback xmlns="">
            <p:sp>
              <p:nvSpPr>
                <p:cNvPr id="25" name="矩形 24"/>
                <p:cNvSpPr>
                  <a:spLocks noRot="1" noChangeAspect="1" noMove="1" noResize="1" noEditPoints="1" noAdjustHandles="1" noChangeArrowheads="1" noChangeShapeType="1" noTextEdit="1"/>
                </p:cNvSpPr>
                <p:nvPr/>
              </p:nvSpPr>
              <p:spPr>
                <a:xfrm>
                  <a:off x="5652120" y="5365030"/>
                  <a:ext cx="469937" cy="369332"/>
                </a:xfrm>
                <a:prstGeom prst="rect">
                  <a:avLst/>
                </a:prstGeom>
                <a:blipFill rotWithShape="1">
                  <a:blip r:embed="rId18"/>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3857238" y="5375820"/>
                  <a:ext cx="61901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𝒅𝒖</m:t>
                            </m:r>
                          </m:e>
                          <m:sub>
                            <m:r>
                              <a:rPr lang="en-US" altLang="zh-CN" b="1" i="1">
                                <a:latin typeface="Cambria Math"/>
                              </a:rPr>
                              <m:t>𝒊</m:t>
                            </m:r>
                          </m:sub>
                        </m:sSub>
                      </m:oMath>
                    </m:oMathPara>
                  </a14:m>
                  <a:endParaRPr lang="zh-CN" altLang="en-US" dirty="0"/>
                </a:p>
              </p:txBody>
            </p:sp>
          </mc:Choice>
          <mc:Fallback xmlns="">
            <p:sp>
              <p:nvSpPr>
                <p:cNvPr id="26" name="矩形 25"/>
                <p:cNvSpPr>
                  <a:spLocks noRot="1" noChangeAspect="1" noMove="1" noResize="1" noEditPoints="1" noAdjustHandles="1" noChangeArrowheads="1" noChangeShapeType="1" noTextEdit="1"/>
                </p:cNvSpPr>
                <p:nvPr/>
              </p:nvSpPr>
              <p:spPr>
                <a:xfrm>
                  <a:off x="3857238" y="5375820"/>
                  <a:ext cx="619016" cy="369332"/>
                </a:xfrm>
                <a:prstGeom prst="rect">
                  <a:avLst/>
                </a:prstGeom>
                <a:blipFill rotWithShape="1">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8316416" y="5605789"/>
                  <a:ext cx="4699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a:latin typeface="Cambria Math"/>
                              </a:rPr>
                              <m:t>𝒊</m:t>
                            </m:r>
                          </m:sub>
                        </m:sSub>
                      </m:oMath>
                    </m:oMathPara>
                  </a14:m>
                  <a:endParaRPr lang="zh-CN" altLang="en-US" dirty="0"/>
                </a:p>
              </p:txBody>
            </p:sp>
          </mc:Choice>
          <mc:Fallback xmlns="">
            <p:sp>
              <p:nvSpPr>
                <p:cNvPr id="34" name="矩形 33"/>
                <p:cNvSpPr>
                  <a:spLocks noRot="1" noChangeAspect="1" noMove="1" noResize="1" noEditPoints="1" noAdjustHandles="1" noChangeArrowheads="1" noChangeShapeType="1" noTextEdit="1"/>
                </p:cNvSpPr>
                <p:nvPr/>
              </p:nvSpPr>
              <p:spPr>
                <a:xfrm>
                  <a:off x="8316416" y="5605789"/>
                  <a:ext cx="469937" cy="369332"/>
                </a:xfrm>
                <a:prstGeom prst="rect">
                  <a:avLst/>
                </a:prstGeom>
                <a:blipFill rotWithShape="1">
                  <a:blip r:embed="rId20"/>
                  <a:stretch>
                    <a:fillRect/>
                  </a:stretch>
                </a:blipFill>
              </p:spPr>
              <p:txBody>
                <a:bodyPr/>
                <a:lstStyle/>
                <a:p>
                  <a:r>
                    <a:rPr lang="zh-CN" altLang="en-US">
                      <a:noFill/>
                    </a:rPr>
                    <a:t> </a:t>
                  </a:r>
                </a:p>
              </p:txBody>
            </p:sp>
          </mc:Fallback>
        </mc:AlternateContent>
        <p:grpSp>
          <p:nvGrpSpPr>
            <p:cNvPr id="35" name="组合 34"/>
            <p:cNvGrpSpPr/>
            <p:nvPr/>
          </p:nvGrpSpPr>
          <p:grpSpPr>
            <a:xfrm>
              <a:off x="6646036" y="5373216"/>
              <a:ext cx="715378" cy="849851"/>
              <a:chOff x="5652120" y="2821192"/>
              <a:chExt cx="2952328" cy="1543912"/>
            </a:xfrm>
          </p:grpSpPr>
          <p:pic>
            <p:nvPicPr>
              <p:cNvPr id="36" name="Picture 5" descr="E:\学习\智能控制-信息学院春季\Neural Network\激活函数\S形函数.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611" t="13717" r="25030" b="45728"/>
              <a:stretch/>
            </p:blipFill>
            <p:spPr bwMode="auto">
              <a:xfrm>
                <a:off x="5652120" y="2821192"/>
                <a:ext cx="2952328" cy="1543912"/>
              </a:xfrm>
              <a:prstGeom prst="rect">
                <a:avLst/>
              </a:prstGeom>
              <a:noFill/>
              <a:ln w="38100">
                <a:noFill/>
              </a:ln>
              <a:extLst>
                <a:ext uri="{909E8E84-426E-40DD-AFC4-6F175D3DCCD1}">
                  <a14:hiddenFill xmlns:a14="http://schemas.microsoft.com/office/drawing/2010/main">
                    <a:solidFill>
                      <a:srgbClr val="FFFFFF"/>
                    </a:solidFill>
                  </a14:hiddenFill>
                </a:ext>
              </a:extLst>
            </p:spPr>
          </p:pic>
          <p:sp>
            <p:nvSpPr>
              <p:cNvPr id="37" name="矩形 36"/>
              <p:cNvSpPr/>
              <p:nvPr/>
            </p:nvSpPr>
            <p:spPr>
              <a:xfrm>
                <a:off x="6819100" y="2852936"/>
                <a:ext cx="216024" cy="3282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6842348" y="3037540"/>
                <a:ext cx="216024" cy="3282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316416" y="4215847"/>
                <a:ext cx="216024" cy="1302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3" name="内容占位符 2"/>
          <p:cNvSpPr txBox="1">
            <a:spLocks/>
          </p:cNvSpPr>
          <p:nvPr/>
        </p:nvSpPr>
        <p:spPr bwMode="auto">
          <a:xfrm>
            <a:off x="290706" y="4039556"/>
            <a:ext cx="8229600" cy="964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Wingdings" pitchFamily="2" charset="2"/>
              <a:buChar char="Ø"/>
              <a:defRPr sz="2400" b="1">
                <a:solidFill>
                  <a:srgbClr val="C00000"/>
                </a:solidFill>
                <a:effectLst>
                  <a:outerShdw dist="38100" dir="2700000" algn="tl">
                    <a:srgbClr val="000000"/>
                  </a:outerShdw>
                </a:effectLst>
                <a:latin typeface="微软雅黑" pitchFamily="34" charset="-122"/>
                <a:ea typeface="微软雅黑" pitchFamily="34" charset="-122"/>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zh-CN" altLang="en-US" dirty="0">
                <a:solidFill>
                  <a:srgbClr val="0070C0"/>
                </a:solidFill>
                <a:effectLst>
                  <a:outerShdw dist="38100" dir="2700000" algn="tl">
                    <a:srgbClr val="3333CC"/>
                  </a:outerShdw>
                </a:effectLst>
              </a:rPr>
              <a:t>于是</a:t>
            </a:r>
            <a:r>
              <a:rPr lang="en-US" altLang="zh-CN" dirty="0">
                <a:solidFill>
                  <a:srgbClr val="0070C0"/>
                </a:solidFill>
                <a:effectLst>
                  <a:outerShdw dist="38100" dir="2700000" algn="tl">
                    <a:srgbClr val="3333CC"/>
                  </a:outerShdw>
                </a:effectLst>
              </a:rPr>
              <a:t>HM</a:t>
            </a:r>
            <a:r>
              <a:rPr lang="zh-CN" altLang="en-US" dirty="0">
                <a:solidFill>
                  <a:srgbClr val="0070C0"/>
                </a:solidFill>
                <a:effectLst>
                  <a:outerShdw dist="38100" dir="2700000" algn="tl">
                    <a:srgbClr val="3333CC"/>
                  </a:outerShdw>
                </a:effectLst>
              </a:rPr>
              <a:t>电路模型可以简化为如下的</a:t>
            </a:r>
            <a:r>
              <a:rPr lang="en-US" altLang="zh-CN" dirty="0">
                <a:solidFill>
                  <a:srgbClr val="0070C0"/>
                </a:solidFill>
                <a:effectLst>
                  <a:outerShdw dist="38100" dir="2700000" algn="tl">
                    <a:srgbClr val="3333CC"/>
                  </a:outerShdw>
                </a:effectLst>
              </a:rPr>
              <a:t>Hopfield</a:t>
            </a:r>
            <a:r>
              <a:rPr lang="zh-CN" altLang="en-US" dirty="0">
                <a:solidFill>
                  <a:srgbClr val="0070C0"/>
                </a:solidFill>
                <a:effectLst>
                  <a:outerShdw dist="38100" dir="2700000" algn="tl">
                    <a:srgbClr val="3333CC"/>
                  </a:outerShdw>
                </a:effectLst>
              </a:rPr>
              <a:t>神经元模型。</a:t>
            </a:r>
          </a:p>
        </p:txBody>
      </p:sp>
    </p:spTree>
    <p:extLst>
      <p:ext uri="{BB962C8B-B14F-4D97-AF65-F5344CB8AC3E}">
        <p14:creationId xmlns:p14="http://schemas.microsoft.com/office/powerpoint/2010/main" val="4101295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HM</a:t>
            </a:r>
            <a:endParaRPr lang="zh-CN" altLang="en-US" dirty="0"/>
          </a:p>
        </p:txBody>
      </p:sp>
      <p:pic>
        <p:nvPicPr>
          <p:cNvPr id="28" name="Picture 8" descr="hou5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087" t="3121" r="5557" b="48123"/>
          <a:stretch/>
        </p:blipFill>
        <p:spPr bwMode="auto">
          <a:xfrm>
            <a:off x="2267744" y="1198436"/>
            <a:ext cx="6553200" cy="4711576"/>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163860" y="1615232"/>
            <a:ext cx="2237680" cy="1938992"/>
          </a:xfrm>
          <a:prstGeom prst="rect">
            <a:avLst/>
          </a:prstGeom>
          <a:noFill/>
        </p:spPr>
        <p:txBody>
          <a:bodyPr wrap="square" rtlCol="0">
            <a:spAutoFit/>
          </a:bodyPr>
          <a:lstStyle/>
          <a:p>
            <a:pPr algn="just"/>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把多个</a:t>
            </a:r>
            <a:r>
              <a:rPr lang="en-US" altLang="zh-CN" sz="2000" b="1" dirty="0">
                <a:solidFill>
                  <a:srgbClr val="C00000"/>
                </a:solidFill>
                <a:effectLst>
                  <a:outerShdw dist="38100" dir="2700000" algn="tl">
                    <a:srgbClr val="000000"/>
                  </a:outerShdw>
                </a:effectLst>
                <a:latin typeface="微软雅黑" pitchFamily="34" charset="-122"/>
                <a:ea typeface="微软雅黑" pitchFamily="34" charset="-122"/>
              </a:rPr>
              <a:t>HM</a:t>
            </a:r>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神经元电路按一定次序连接起来就得到了连续时间</a:t>
            </a:r>
            <a:r>
              <a:rPr lang="en-US" altLang="zh-CN" sz="2000" b="1" dirty="0">
                <a:solidFill>
                  <a:srgbClr val="C00000"/>
                </a:solidFill>
                <a:effectLst>
                  <a:outerShdw dist="38100" dir="2700000" algn="tl">
                    <a:srgbClr val="000000"/>
                  </a:outerShdw>
                </a:effectLst>
                <a:latin typeface="微软雅黑" pitchFamily="34" charset="-122"/>
                <a:ea typeface="微软雅黑" pitchFamily="34" charset="-122"/>
              </a:rPr>
              <a:t>Hopfield</a:t>
            </a:r>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神经网络（</a:t>
            </a:r>
            <a:r>
              <a:rPr lang="en-US" altLang="zh-CN" sz="2000" b="1" dirty="0">
                <a:solidFill>
                  <a:srgbClr val="C00000"/>
                </a:solidFill>
                <a:effectLst>
                  <a:outerShdw dist="38100" dir="2700000" algn="tl">
                    <a:srgbClr val="000000"/>
                  </a:outerShdw>
                </a:effectLst>
                <a:latin typeface="微软雅黑" pitchFamily="34" charset="-122"/>
                <a:ea typeface="微软雅黑" pitchFamily="34" charset="-122"/>
              </a:rPr>
              <a:t>HNN</a:t>
            </a:r>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或</a:t>
            </a:r>
            <a:r>
              <a:rPr lang="en-US" altLang="zh-CN" sz="2000" b="1" dirty="0">
                <a:solidFill>
                  <a:srgbClr val="C00000"/>
                </a:solidFill>
                <a:effectLst>
                  <a:outerShdw dist="38100" dir="2700000" algn="tl">
                    <a:srgbClr val="000000"/>
                  </a:outerShdw>
                </a:effectLst>
                <a:latin typeface="微软雅黑" pitchFamily="34" charset="-122"/>
                <a:ea typeface="微软雅黑" pitchFamily="34" charset="-122"/>
              </a:rPr>
              <a:t>HM</a:t>
            </a:r>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a:t>
            </a:r>
          </a:p>
        </p:txBody>
      </p:sp>
      <p:pic>
        <p:nvPicPr>
          <p:cNvPr id="3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13" y="3659956"/>
            <a:ext cx="1412775" cy="2680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88269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HM</a:t>
            </a:r>
            <a:r>
              <a:rPr lang="zh-CN" altLang="en-US" dirty="0"/>
              <a:t>的稳定性</a:t>
            </a:r>
          </a:p>
        </p:txBody>
      </p:sp>
      <p:sp>
        <p:nvSpPr>
          <p:cNvPr id="3" name="内容占位符 2"/>
          <p:cNvSpPr>
            <a:spLocks noGrp="1"/>
          </p:cNvSpPr>
          <p:nvPr>
            <p:ph idx="1"/>
          </p:nvPr>
        </p:nvSpPr>
        <p:spPr>
          <a:xfrm>
            <a:off x="457200" y="1600201"/>
            <a:ext cx="8229600" cy="892696"/>
          </a:xfrm>
        </p:spPr>
        <p:txBody>
          <a:bodyPr/>
          <a:lstStyle/>
          <a:p>
            <a:r>
              <a:rPr lang="en-US" altLang="zh-CN" dirty="0"/>
              <a:t>N</a:t>
            </a:r>
            <a:r>
              <a:rPr lang="zh-CN" altLang="en-US" dirty="0"/>
              <a:t>个神经元组成的</a:t>
            </a:r>
            <a:r>
              <a:rPr lang="en-US" altLang="zh-CN" dirty="0"/>
              <a:t>HM=N</a:t>
            </a:r>
            <a:r>
              <a:rPr lang="zh-CN" altLang="en-US" dirty="0"/>
              <a:t>个联立非线性微分方程</a:t>
            </a:r>
          </a:p>
        </p:txBody>
      </p:sp>
      <p:pic>
        <p:nvPicPr>
          <p:cNvPr id="4"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4183" y="2260903"/>
            <a:ext cx="3880957" cy="10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下箭头 4"/>
          <p:cNvSpPr/>
          <p:nvPr/>
        </p:nvSpPr>
        <p:spPr>
          <a:xfrm rot="16200000">
            <a:off x="4710430" y="2266433"/>
            <a:ext cx="432048" cy="996940"/>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1" name="TextBox 10"/>
          <p:cNvSpPr txBox="1"/>
          <p:nvPr/>
        </p:nvSpPr>
        <p:spPr>
          <a:xfrm>
            <a:off x="506515" y="4422438"/>
            <a:ext cx="2377574" cy="461665"/>
          </a:xfrm>
          <a:prstGeom prst="rect">
            <a:avLst/>
          </a:prstGeom>
          <a:noFill/>
        </p:spPr>
        <p:txBody>
          <a:bodyPr wrap="none" rtlCol="0">
            <a:spAutoFit/>
          </a:bodyPr>
          <a:lstStyle/>
          <a:p>
            <a:pPr marL="342900" indent="-342900">
              <a:buFont typeface="Wingdings" pitchFamily="2" charset="2"/>
              <a:buChar char="Ø"/>
            </a:pPr>
            <a:r>
              <a:rPr lang="zh-CN" altLang="en-US" sz="2400" b="1" dirty="0">
                <a:solidFill>
                  <a:srgbClr val="C00000"/>
                </a:solidFill>
                <a:effectLst>
                  <a:outerShdw dist="38100" dir="2700000" algn="tl">
                    <a:srgbClr val="000000"/>
                  </a:outerShdw>
                </a:effectLst>
                <a:latin typeface="微软雅黑" pitchFamily="34" charset="-122"/>
                <a:ea typeface="微软雅黑" pitchFamily="34" charset="-122"/>
              </a:rPr>
              <a:t>定义能量函数</a:t>
            </a:r>
          </a:p>
        </p:txBody>
      </p:sp>
      <p:sp>
        <p:nvSpPr>
          <p:cNvPr id="14" name="TextBox 13"/>
          <p:cNvSpPr txBox="1"/>
          <p:nvPr/>
        </p:nvSpPr>
        <p:spPr>
          <a:xfrm>
            <a:off x="414183" y="3437425"/>
            <a:ext cx="954107" cy="400110"/>
          </a:xfrm>
          <a:prstGeom prst="rect">
            <a:avLst/>
          </a:prstGeom>
          <a:noFill/>
        </p:spPr>
        <p:txBody>
          <a:bodyPr wrap="none" rtlCol="0">
            <a:spAutoFit/>
          </a:bodyPr>
          <a:lstStyle/>
          <a:p>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其中：</a:t>
            </a:r>
          </a:p>
        </p:txBody>
      </p:sp>
      <p:sp>
        <p:nvSpPr>
          <p:cNvPr id="12" name="TextBox 11"/>
          <p:cNvSpPr txBox="1"/>
          <p:nvPr/>
        </p:nvSpPr>
        <p:spPr>
          <a:xfrm>
            <a:off x="417259" y="4022328"/>
            <a:ext cx="4865434" cy="400110"/>
          </a:xfrm>
          <a:prstGeom prst="rect">
            <a:avLst/>
          </a:prstGeom>
          <a:noFill/>
        </p:spPr>
        <p:txBody>
          <a:bodyPr wrap="none" rtlCol="0">
            <a:spAutoFit/>
          </a:bodyPr>
          <a:lstStyle>
            <a:defPPr>
              <a:defRPr lang="zh-CN"/>
            </a:defPPr>
            <a:lvl1pPr>
              <a:defRPr sz="2000" b="1">
                <a:solidFill>
                  <a:srgbClr val="C00000"/>
                </a:solidFill>
                <a:effectLst>
                  <a:outerShdw dist="38100" dir="2700000" algn="tl">
                    <a:srgbClr val="000000"/>
                  </a:outerShdw>
                </a:effectLst>
                <a:latin typeface="微软雅黑" pitchFamily="34" charset="-122"/>
                <a:ea typeface="微软雅黑" pitchFamily="34" charset="-122"/>
              </a:defRPr>
            </a:lvl1pPr>
          </a:lstStyle>
          <a:p>
            <a:r>
              <a:rPr lang="en-US" altLang="zh-CN" dirty="0"/>
              <a:t>X</a:t>
            </a:r>
            <a:r>
              <a:rPr lang="zh-CN" altLang="en-US" dirty="0"/>
              <a:t>为</a:t>
            </a:r>
            <a:r>
              <a:rPr lang="en-US" altLang="zh-CN" dirty="0"/>
              <a:t>HM</a:t>
            </a:r>
            <a:r>
              <a:rPr lang="zh-CN" altLang="en-US" dirty="0"/>
              <a:t>的状态，重点：分析</a:t>
            </a:r>
            <a:r>
              <a:rPr lang="en-US" altLang="zh-CN" dirty="0"/>
              <a:t>X</a:t>
            </a:r>
            <a:r>
              <a:rPr lang="zh-CN" altLang="en-US" dirty="0"/>
              <a:t>的稳定性。</a:t>
            </a:r>
          </a:p>
        </p:txBody>
      </p:sp>
      <mc:AlternateContent xmlns:mc="http://schemas.openxmlformats.org/markup-compatibility/2006" xmlns:a14="http://schemas.microsoft.com/office/drawing/2010/main">
        <mc:Choice Requires="a14">
          <p:sp>
            <p:nvSpPr>
              <p:cNvPr id="13" name="TextBox 12"/>
              <p:cNvSpPr txBox="1"/>
              <p:nvPr/>
            </p:nvSpPr>
            <p:spPr>
              <a:xfrm>
                <a:off x="577378" y="5891375"/>
                <a:ext cx="4349076" cy="400110"/>
              </a:xfrm>
              <a:prstGeom prst="rect">
                <a:avLst/>
              </a:prstGeom>
              <a:noFill/>
            </p:spPr>
            <p:txBody>
              <a:bodyPr wrap="none" rtlCol="0">
                <a:spAutoFit/>
              </a:bodyPr>
              <a:lstStyle>
                <a:defPPr>
                  <a:defRPr lang="zh-CN"/>
                </a:defPPr>
                <a:lvl1pPr>
                  <a:defRPr sz="2000" b="1">
                    <a:solidFill>
                      <a:srgbClr val="C00000"/>
                    </a:solidFill>
                    <a:effectLst>
                      <a:outerShdw dist="38100" dir="2700000" algn="tl">
                        <a:srgbClr val="000000"/>
                      </a:outerShdw>
                    </a:effectLst>
                    <a:latin typeface="微软雅黑" pitchFamily="34" charset="-122"/>
                    <a:ea typeface="微软雅黑" pitchFamily="34" charset="-122"/>
                  </a:defRPr>
                </a:lvl1pPr>
              </a:lstStyle>
              <a:p>
                <a:r>
                  <a:rPr lang="zh-CN" altLang="en-US" dirty="0"/>
                  <a:t>由于</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a:rPr>
                          <m:t>𝑥</m:t>
                        </m:r>
                      </m:e>
                      <m:sub>
                        <m:r>
                          <a:rPr lang="en-US" altLang="zh-CN">
                            <a:latin typeface="Cambria Math"/>
                          </a:rPr>
                          <m:t>𝑖</m:t>
                        </m:r>
                      </m:sub>
                    </m:sSub>
                    <m:r>
                      <a:rPr lang="en-US" altLang="zh-CN">
                        <a:latin typeface="Cambria Math"/>
                      </a:rPr>
                      <m:t>∈(0,1)</m:t>
                    </m:r>
                  </m:oMath>
                </a14:m>
                <a:r>
                  <a:rPr lang="zh-CN" altLang="en-US" dirty="0"/>
                  <a:t>，因此</a:t>
                </a:r>
                <a14:m>
                  <m:oMath xmlns:m="http://schemas.openxmlformats.org/officeDocument/2006/math">
                    <m:r>
                      <m:rPr>
                        <m:sty m:val="p"/>
                      </m:rPr>
                      <a:rPr lang="en-US" altLang="zh-CN" dirty="0">
                        <a:latin typeface="Cambria Math"/>
                      </a:rPr>
                      <m:t>E</m:t>
                    </m:r>
                    <m:r>
                      <a:rPr lang="en-US" altLang="zh-CN" dirty="0">
                        <a:latin typeface="Cambria Math"/>
                      </a:rPr>
                      <m:t>(</m:t>
                    </m:r>
                    <m:r>
                      <a:rPr lang="en-US" altLang="zh-CN" dirty="0">
                        <a:latin typeface="Cambria Math"/>
                      </a:rPr>
                      <m:t>𝑋</m:t>
                    </m:r>
                    <m:r>
                      <a:rPr lang="en-US" altLang="zh-CN" dirty="0">
                        <a:latin typeface="Cambria Math"/>
                      </a:rPr>
                      <m:t>)</m:t>
                    </m:r>
                  </m:oMath>
                </a14:m>
                <a:r>
                  <a:rPr lang="zh-CN" altLang="en-US" dirty="0"/>
                  <a:t>有下确界。</a:t>
                </a:r>
              </a:p>
            </p:txBody>
          </p:sp>
        </mc:Choice>
        <mc:Fallback xmlns="">
          <p:sp>
            <p:nvSpPr>
              <p:cNvPr id="13" name="TextBox 12"/>
              <p:cNvSpPr txBox="1">
                <a:spLocks noRot="1" noChangeAspect="1" noMove="1" noResize="1" noEditPoints="1" noAdjustHandles="1" noChangeArrowheads="1" noChangeShapeType="1" noTextEdit="1"/>
              </p:cNvSpPr>
              <p:nvPr/>
            </p:nvSpPr>
            <p:spPr>
              <a:xfrm>
                <a:off x="577378" y="5891375"/>
                <a:ext cx="4349076" cy="400110"/>
              </a:xfrm>
              <a:prstGeom prst="rect">
                <a:avLst/>
              </a:prstGeom>
              <a:blipFill rotWithShape="1">
                <a:blip r:embed="rId6"/>
                <a:stretch>
                  <a:fillRect l="-1543" t="-7576" r="-842" b="-28788"/>
                </a:stretch>
              </a:blipFill>
            </p:spPr>
            <p:txBody>
              <a:bodyPr/>
              <a:lstStyle/>
              <a:p>
                <a:r>
                  <a:rPr lang="zh-CN" altLang="en-US">
                    <a:noFill/>
                  </a:rPr>
                  <a:t> </a:t>
                </a:r>
              </a:p>
            </p:txBody>
          </p:sp>
        </mc:Fallback>
      </mc:AlternateContent>
      <p:pic>
        <p:nvPicPr>
          <p:cNvPr id="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6136" y="2584903"/>
            <a:ext cx="3094169" cy="3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8185" y="3513535"/>
            <a:ext cx="7482140" cy="3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1600" y="4869160"/>
            <a:ext cx="7516803" cy="11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5123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HM</a:t>
            </a:r>
            <a:r>
              <a:rPr lang="zh-CN" altLang="en-US" dirty="0"/>
              <a:t>的稳定性</a:t>
            </a:r>
          </a:p>
        </p:txBody>
      </p:sp>
      <p:sp>
        <p:nvSpPr>
          <p:cNvPr id="3" name="内容占位符 2"/>
          <p:cNvSpPr>
            <a:spLocks noGrp="1"/>
          </p:cNvSpPr>
          <p:nvPr>
            <p:ph idx="1"/>
          </p:nvPr>
        </p:nvSpPr>
        <p:spPr>
          <a:xfrm>
            <a:off x="457200" y="1600201"/>
            <a:ext cx="8229600" cy="604664"/>
          </a:xfrm>
        </p:spPr>
        <p:txBody>
          <a:bodyPr/>
          <a:lstStyle/>
          <a:p>
            <a:r>
              <a:rPr lang="zh-CN" altLang="en-US" dirty="0"/>
              <a:t>计算</a:t>
            </a:r>
            <a:r>
              <a:rPr lang="en-US" altLang="zh-CN" dirty="0"/>
              <a:t>E(X)</a:t>
            </a:r>
            <a:r>
              <a:rPr lang="zh-CN" altLang="en-US" dirty="0"/>
              <a:t>关于</a:t>
            </a:r>
            <a:r>
              <a:rPr lang="en-US" altLang="zh-CN" dirty="0"/>
              <a:t>t</a:t>
            </a:r>
            <a:r>
              <a:rPr lang="zh-CN" altLang="en-US" dirty="0"/>
              <a:t>的导数：</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204864"/>
            <a:ext cx="1983970" cy="82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3284984"/>
            <a:ext cx="4487490" cy="194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3768" y="2225720"/>
            <a:ext cx="4225237" cy="86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827584" y="3119813"/>
                <a:ext cx="8644944" cy="1137171"/>
              </a:xfrm>
              <a:prstGeom prst="rect">
                <a:avLst/>
              </a:prstGeom>
              <a:noFill/>
            </p:spPr>
            <p:txBody>
              <a:bodyPr wrap="square" rtlCol="0">
                <a:spAutoFit/>
              </a:bodyPr>
              <a:lstStyle/>
              <a:p>
                <a14:m>
                  <m:oMath xmlns:m="http://schemas.openxmlformats.org/officeDocument/2006/math">
                    <m:sSub>
                      <m:sSub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400" b="1" i="1">
                            <a:solidFill>
                              <a:srgbClr val="0070C0"/>
                            </a:solidFill>
                            <a:effectLst>
                              <a:outerShdw dist="38100" dir="2700000" algn="tl">
                                <a:srgbClr val="3333CC"/>
                              </a:outerShdw>
                            </a:effectLst>
                            <a:latin typeface="Cambria Math"/>
                            <a:ea typeface="微软雅黑" pitchFamily="34" charset="-122"/>
                          </a:rPr>
                          <m:t>𝒇</m:t>
                        </m:r>
                      </m:e>
                      <m:sub>
                        <m:r>
                          <a:rPr lang="en-US" altLang="zh-CN" sz="2400" b="1" i="1">
                            <a:solidFill>
                              <a:srgbClr val="0070C0"/>
                            </a:solidFill>
                            <a:effectLst>
                              <a:outerShdw dist="38100" dir="2700000" algn="tl">
                                <a:srgbClr val="3333CC"/>
                              </a:outerShdw>
                            </a:effectLst>
                            <a:latin typeface="Cambria Math"/>
                            <a:ea typeface="微软雅黑" pitchFamily="34" charset="-122"/>
                          </a:rPr>
                          <m:t>𝒊</m:t>
                        </m:r>
                      </m:sub>
                    </m:sSub>
                    <m:r>
                      <a:rPr lang="en-US" altLang="zh-CN" sz="2400" b="1">
                        <a:solidFill>
                          <a:srgbClr val="0070C0"/>
                        </a:solidFill>
                        <a:effectLst>
                          <a:outerShdw dist="38100" dir="2700000" algn="tl">
                            <a:srgbClr val="3333CC"/>
                          </a:outerShdw>
                        </a:effectLst>
                        <a:latin typeface="Cambria Math"/>
                        <a:ea typeface="微软雅黑" pitchFamily="34" charset="-122"/>
                      </a:rPr>
                      <m:t>(</m:t>
                    </m:r>
                    <m:sSub>
                      <m:sSub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400" b="1" i="1">
                            <a:solidFill>
                              <a:srgbClr val="0070C0"/>
                            </a:solidFill>
                            <a:effectLst>
                              <a:outerShdw dist="38100" dir="2700000" algn="tl">
                                <a:srgbClr val="3333CC"/>
                              </a:outerShdw>
                            </a:effectLst>
                            <a:latin typeface="Cambria Math"/>
                            <a:ea typeface="微软雅黑" pitchFamily="34" charset="-122"/>
                          </a:rPr>
                          <m:t>𝒖</m:t>
                        </m:r>
                      </m:e>
                      <m:sub>
                        <m:r>
                          <a:rPr lang="en-US" altLang="zh-CN" sz="2400" b="1" i="1">
                            <a:solidFill>
                              <a:srgbClr val="0070C0"/>
                            </a:solidFill>
                            <a:effectLst>
                              <a:outerShdw dist="38100" dir="2700000" algn="tl">
                                <a:srgbClr val="3333CC"/>
                              </a:outerShdw>
                            </a:effectLst>
                            <a:latin typeface="Cambria Math"/>
                            <a:ea typeface="微软雅黑" pitchFamily="34" charset="-122"/>
                          </a:rPr>
                          <m:t>𝒊</m:t>
                        </m:r>
                      </m:sub>
                    </m:sSub>
                    <m:r>
                      <a:rPr lang="en-US" altLang="zh-CN" sz="2400" b="1">
                        <a:solidFill>
                          <a:srgbClr val="0070C0"/>
                        </a:solidFill>
                        <a:effectLst>
                          <a:outerShdw dist="38100" dir="2700000" algn="tl">
                            <a:srgbClr val="3333CC"/>
                          </a:outerShdw>
                        </a:effectLst>
                        <a:latin typeface="Cambria Math"/>
                        <a:ea typeface="微软雅黑" pitchFamily="34" charset="-122"/>
                      </a:rPr>
                      <m:t>)</m:t>
                    </m:r>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是严格单调递增的</a:t>
                </a:r>
                <a14:m>
                  <m:oMath xmlns:m="http://schemas.openxmlformats.org/officeDocument/2006/math">
                    <m:r>
                      <a:rPr lang="zh-CN" altLang="en-US" sz="2400" b="1">
                        <a:solidFill>
                          <a:srgbClr val="0070C0"/>
                        </a:solidFill>
                        <a:effectLst>
                          <a:outerShdw dist="38100" dir="2700000" algn="tl">
                            <a:srgbClr val="3333CC"/>
                          </a:outerShdw>
                        </a:effectLst>
                        <a:latin typeface="Cambria Math"/>
                        <a:ea typeface="微软雅黑" pitchFamily="34" charset="-122"/>
                      </a:rPr>
                      <m:t>⇒</m:t>
                    </m:r>
                  </m:oMath>
                </a14:m>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 </a:t>
                </a:r>
                <a14:m>
                  <m:oMath xmlns:m="http://schemas.openxmlformats.org/officeDocument/2006/math">
                    <m:sSubSup>
                      <m:sSubSupPr>
                        <m:ctrlPr>
                          <a:rPr lang="zh-CN"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SupPr>
                      <m:e>
                        <m:r>
                          <a:rPr lang="en-US" altLang="zh-CN" sz="2400" b="1" i="1">
                            <a:solidFill>
                              <a:srgbClr val="0070C0"/>
                            </a:solidFill>
                            <a:effectLst>
                              <a:outerShdw dist="38100" dir="2700000" algn="tl">
                                <a:srgbClr val="3333CC"/>
                              </a:outerShdw>
                            </a:effectLst>
                            <a:latin typeface="Cambria Math"/>
                            <a:ea typeface="微软雅黑" pitchFamily="34" charset="-122"/>
                          </a:rPr>
                          <m:t>𝒇</m:t>
                        </m:r>
                      </m:e>
                      <m:sub>
                        <m:r>
                          <a:rPr lang="en-US" altLang="zh-CN" sz="2400" b="1" i="1">
                            <a:solidFill>
                              <a:srgbClr val="0070C0"/>
                            </a:solidFill>
                            <a:effectLst>
                              <a:outerShdw dist="38100" dir="2700000" algn="tl">
                                <a:srgbClr val="3333CC"/>
                              </a:outerShdw>
                            </a:effectLst>
                            <a:latin typeface="Cambria Math"/>
                            <a:ea typeface="微软雅黑" pitchFamily="34" charset="-122"/>
                          </a:rPr>
                          <m:t>𝒊</m:t>
                        </m:r>
                      </m:sub>
                      <m:sup>
                        <m:r>
                          <a:rPr lang="en-US" altLang="zh-CN" sz="2400" b="1">
                            <a:solidFill>
                              <a:srgbClr val="0070C0"/>
                            </a:solidFill>
                            <a:effectLst>
                              <a:outerShdw dist="38100" dir="2700000" algn="tl">
                                <a:srgbClr val="3333CC"/>
                              </a:outerShdw>
                            </a:effectLst>
                            <a:latin typeface="Cambria Math"/>
                            <a:ea typeface="微软雅黑" pitchFamily="34" charset="-122"/>
                          </a:rPr>
                          <m:t>−</m:t>
                        </m:r>
                        <m:r>
                          <a:rPr lang="en-US" altLang="zh-CN" sz="2400" b="1" i="1">
                            <a:solidFill>
                              <a:srgbClr val="0070C0"/>
                            </a:solidFill>
                            <a:effectLst>
                              <a:outerShdw dist="38100" dir="2700000" algn="tl">
                                <a:srgbClr val="3333CC"/>
                              </a:outerShdw>
                            </a:effectLst>
                            <a:latin typeface="Cambria Math"/>
                            <a:ea typeface="微软雅黑" pitchFamily="34" charset="-122"/>
                          </a:rPr>
                          <m:t>𝟏</m:t>
                        </m:r>
                      </m:sup>
                    </m:sSubSup>
                    <m:r>
                      <a:rPr lang="en-US" altLang="zh-CN" sz="2400" b="1">
                        <a:solidFill>
                          <a:srgbClr val="0070C0"/>
                        </a:solidFill>
                        <a:effectLst>
                          <a:outerShdw dist="38100" dir="2700000" algn="tl">
                            <a:srgbClr val="3333CC"/>
                          </a:outerShdw>
                        </a:effectLst>
                        <a:latin typeface="Cambria Math"/>
                        <a:ea typeface="微软雅黑" pitchFamily="34" charset="-122"/>
                      </a:rPr>
                      <m:t>(</m:t>
                    </m:r>
                    <m:sSub>
                      <m:sSubPr>
                        <m:ctrlPr>
                          <a:rPr lang="zh-CN"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400" b="1" i="1">
                            <a:solidFill>
                              <a:srgbClr val="0070C0"/>
                            </a:solidFill>
                            <a:effectLst>
                              <a:outerShdw dist="38100" dir="2700000" algn="tl">
                                <a:srgbClr val="3333CC"/>
                              </a:outerShdw>
                            </a:effectLst>
                            <a:latin typeface="Cambria Math"/>
                            <a:ea typeface="微软雅黑" pitchFamily="34" charset="-122"/>
                          </a:rPr>
                          <m:t>𝒙</m:t>
                        </m:r>
                      </m:e>
                      <m:sub>
                        <m:r>
                          <a:rPr lang="en-US" altLang="zh-CN" sz="2400" b="1" i="1">
                            <a:solidFill>
                              <a:srgbClr val="0070C0"/>
                            </a:solidFill>
                            <a:effectLst>
                              <a:outerShdw dist="38100" dir="2700000" algn="tl">
                                <a:srgbClr val="3333CC"/>
                              </a:outerShdw>
                            </a:effectLst>
                            <a:latin typeface="Cambria Math"/>
                            <a:ea typeface="微软雅黑" pitchFamily="34" charset="-122"/>
                          </a:rPr>
                          <m:t>𝒊</m:t>
                        </m:r>
                      </m:sub>
                    </m:sSub>
                    <m:r>
                      <a:rPr lang="en-US" altLang="zh-CN" sz="2400" b="1">
                        <a:solidFill>
                          <a:srgbClr val="0070C0"/>
                        </a:solidFill>
                        <a:effectLst>
                          <a:outerShdw dist="38100" dir="2700000" algn="tl">
                            <a:srgbClr val="3333CC"/>
                          </a:outerShdw>
                        </a:effectLst>
                        <a:latin typeface="Cambria Math"/>
                        <a:ea typeface="微软雅黑" pitchFamily="34" charset="-122"/>
                      </a:rPr>
                      <m:t>)</m:t>
                    </m:r>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也是严格单调递增的</a:t>
                </a:r>
                <a14:m>
                  <m:oMath xmlns:m="http://schemas.openxmlformats.org/officeDocument/2006/math">
                    <m:r>
                      <a:rPr lang="zh-CN" altLang="en-US" sz="2400" b="1">
                        <a:solidFill>
                          <a:srgbClr val="0070C0"/>
                        </a:solidFill>
                        <a:effectLst>
                          <a:outerShdw dist="38100" dir="2700000" algn="tl">
                            <a:srgbClr val="3333CC"/>
                          </a:outerShdw>
                        </a:effectLst>
                        <a:latin typeface="Cambria Math"/>
                        <a:ea typeface="微软雅黑" pitchFamily="34" charset="-122"/>
                      </a:rPr>
                      <m:t>⇒</m:t>
                    </m:r>
                    <m:f>
                      <m:f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fPr>
                      <m:num>
                        <m:r>
                          <a:rPr lang="en-US" altLang="zh-CN" sz="2400" b="1" i="1">
                            <a:solidFill>
                              <a:srgbClr val="0070C0"/>
                            </a:solidFill>
                            <a:effectLst>
                              <a:outerShdw dist="38100" dir="2700000" algn="tl">
                                <a:srgbClr val="3333CC"/>
                              </a:outerShdw>
                            </a:effectLst>
                            <a:latin typeface="Cambria Math"/>
                            <a:ea typeface="微软雅黑" pitchFamily="34" charset="-122"/>
                          </a:rPr>
                          <m:t>𝒅</m:t>
                        </m:r>
                        <m:sSub>
                          <m:sSub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400" b="1" i="1">
                                <a:solidFill>
                                  <a:srgbClr val="0070C0"/>
                                </a:solidFill>
                                <a:effectLst>
                                  <a:outerShdw dist="38100" dir="2700000" algn="tl">
                                    <a:srgbClr val="3333CC"/>
                                  </a:outerShdw>
                                </a:effectLst>
                                <a:latin typeface="Cambria Math"/>
                                <a:ea typeface="微软雅黑" pitchFamily="34" charset="-122"/>
                              </a:rPr>
                              <m:t>𝒖</m:t>
                            </m:r>
                          </m:e>
                          <m:sub>
                            <m:r>
                              <a:rPr lang="en-US" altLang="zh-CN" sz="2400" b="1" i="1">
                                <a:solidFill>
                                  <a:srgbClr val="0070C0"/>
                                </a:solidFill>
                                <a:effectLst>
                                  <a:outerShdw dist="38100" dir="2700000" algn="tl">
                                    <a:srgbClr val="3333CC"/>
                                  </a:outerShdw>
                                </a:effectLst>
                                <a:latin typeface="Cambria Math"/>
                                <a:ea typeface="微软雅黑" pitchFamily="34" charset="-122"/>
                              </a:rPr>
                              <m:t>𝒊</m:t>
                            </m:r>
                          </m:sub>
                        </m:sSub>
                      </m:num>
                      <m:den>
                        <m:r>
                          <a:rPr lang="en-US" altLang="zh-CN" sz="2400" b="1" i="1">
                            <a:solidFill>
                              <a:srgbClr val="0070C0"/>
                            </a:solidFill>
                            <a:effectLst>
                              <a:outerShdw dist="38100" dir="2700000" algn="tl">
                                <a:srgbClr val="3333CC"/>
                              </a:outerShdw>
                            </a:effectLst>
                            <a:latin typeface="Cambria Math"/>
                            <a:ea typeface="微软雅黑" pitchFamily="34" charset="-122"/>
                          </a:rPr>
                          <m:t>𝒅</m:t>
                        </m:r>
                        <m:sSub>
                          <m:sSub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400" b="1" i="1">
                                <a:solidFill>
                                  <a:srgbClr val="0070C0"/>
                                </a:solidFill>
                                <a:effectLst>
                                  <a:outerShdw dist="38100" dir="2700000" algn="tl">
                                    <a:srgbClr val="3333CC"/>
                                  </a:outerShdw>
                                </a:effectLst>
                                <a:latin typeface="Cambria Math"/>
                                <a:ea typeface="微软雅黑" pitchFamily="34" charset="-122"/>
                              </a:rPr>
                              <m:t>𝒙</m:t>
                            </m:r>
                          </m:e>
                          <m:sub>
                            <m:r>
                              <a:rPr lang="en-US" altLang="zh-CN" sz="2400" b="1" i="1">
                                <a:solidFill>
                                  <a:srgbClr val="0070C0"/>
                                </a:solidFill>
                                <a:effectLst>
                                  <a:outerShdw dist="38100" dir="2700000" algn="tl">
                                    <a:srgbClr val="3333CC"/>
                                  </a:outerShdw>
                                </a:effectLst>
                                <a:latin typeface="Cambria Math"/>
                                <a:ea typeface="微软雅黑" pitchFamily="34" charset="-122"/>
                              </a:rPr>
                              <m:t>𝒊</m:t>
                            </m:r>
                          </m:sub>
                        </m:sSub>
                      </m:den>
                    </m:f>
                    <m:r>
                      <a:rPr lang="en-US" altLang="zh-CN" sz="2400" b="1">
                        <a:solidFill>
                          <a:srgbClr val="0070C0"/>
                        </a:solidFill>
                        <a:effectLst>
                          <a:outerShdw dist="38100" dir="2700000" algn="tl">
                            <a:srgbClr val="3333CC"/>
                          </a:outerShdw>
                        </a:effectLst>
                        <a:latin typeface="Cambria Math"/>
                        <a:ea typeface="微软雅黑" pitchFamily="34" charset="-122"/>
                      </a:rPr>
                      <m:t>&gt;</m:t>
                    </m:r>
                    <m:r>
                      <a:rPr lang="en-US" altLang="zh-CN" sz="2400" b="1" i="1">
                        <a:solidFill>
                          <a:srgbClr val="0070C0"/>
                        </a:solidFill>
                        <a:effectLst>
                          <a:outerShdw dist="38100" dir="2700000" algn="tl">
                            <a:srgbClr val="3333CC"/>
                          </a:outerShdw>
                        </a:effectLst>
                        <a:latin typeface="Cambria Math"/>
                        <a:ea typeface="微软雅黑" pitchFamily="34" charset="-122"/>
                      </a:rPr>
                      <m:t>𝟎</m:t>
                    </m:r>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a:t>
                </a:r>
                <a:endParaRPr lang="zh-CN" altLang="zh-CN" sz="2400" b="1" dirty="0">
                  <a:solidFill>
                    <a:srgbClr val="0070C0"/>
                  </a:solidFill>
                  <a:effectLst>
                    <a:outerShdw dist="38100" dir="2700000" algn="tl">
                      <a:srgbClr val="3333CC"/>
                    </a:outerShdw>
                  </a:effectLst>
                  <a:latin typeface="微软雅黑" pitchFamily="34" charset="-122"/>
                  <a:ea typeface="微软雅黑" pitchFamily="34" charset="-122"/>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827584" y="3119813"/>
                <a:ext cx="8644944" cy="1137171"/>
              </a:xfrm>
              <a:prstGeom prst="rect">
                <a:avLst/>
              </a:prstGeom>
              <a:blipFill rotWithShape="1">
                <a:blip r:embed="rId5"/>
                <a:stretch>
                  <a:fillRect l="-635" b="-16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571573" y="4406771"/>
                <a:ext cx="8392916" cy="2727285"/>
              </a:xfrm>
              <a:prstGeom prst="rect">
                <a:avLst/>
              </a:prstGeom>
              <a:noFill/>
            </p:spPr>
            <p:txBody>
              <a:bodyPr wrap="square" rtlCol="0">
                <a:spAutoFit/>
              </a:bodyPr>
              <a:lstStyle>
                <a:defPPr>
                  <a:defRPr lang="zh-CN"/>
                </a:defPPr>
                <a:lvl1pPr>
                  <a:defRPr sz="2000" b="1">
                    <a:solidFill>
                      <a:srgbClr val="0070C0"/>
                    </a:solidFill>
                    <a:effectLst>
                      <a:outerShdw dist="38100" dir="2700000" algn="tl">
                        <a:srgbClr val="3333CC"/>
                      </a:outerShdw>
                    </a:effectLst>
                    <a:latin typeface="微软雅黑" pitchFamily="34" charset="-122"/>
                    <a:ea typeface="微软雅黑" pitchFamily="34" charset="-122"/>
                  </a:defRPr>
                </a:lvl1pPr>
              </a:lstStyle>
              <a:p>
                <a:pPr marL="342900" indent="-342900">
                  <a:buFont typeface="Wingdings" pitchFamily="2" charset="2"/>
                  <a:buChar char="Ø"/>
                </a:pPr>
                <a14:m>
                  <m:oMath xmlns:m="http://schemas.openxmlformats.org/officeDocument/2006/math">
                    <m:f>
                      <m:fPr>
                        <m:ctrlPr>
                          <a:rPr lang="en-US" altLang="zh-CN" sz="2400" i="1" smtClean="0">
                            <a:latin typeface="Cambria Math" panose="02040503050406030204" pitchFamily="18" charset="0"/>
                          </a:rPr>
                        </m:ctrlPr>
                      </m:fPr>
                      <m:num>
                        <m:r>
                          <a:rPr lang="en-US" altLang="zh-CN" sz="2400" b="1" i="1">
                            <a:latin typeface="Cambria Math"/>
                          </a:rPr>
                          <m:t>𝒅𝑬</m:t>
                        </m:r>
                      </m:num>
                      <m:den>
                        <m:r>
                          <a:rPr lang="en-US" altLang="zh-CN" sz="2400" b="1" i="1">
                            <a:latin typeface="Cambria Math"/>
                          </a:rPr>
                          <m:t>𝒅𝒕</m:t>
                        </m:r>
                      </m:den>
                    </m:f>
                    <m:r>
                      <a:rPr lang="en-US" altLang="zh-CN" sz="2400" b="1">
                        <a:latin typeface="Cambria Math"/>
                      </a:rPr>
                      <m:t>≤</m:t>
                    </m:r>
                    <m:r>
                      <a:rPr lang="en-US" altLang="zh-CN" sz="2400" b="1" i="1">
                        <a:latin typeface="Cambria Math"/>
                      </a:rPr>
                      <m:t>𝟎</m:t>
                    </m:r>
                  </m:oMath>
                </a14:m>
                <a:r>
                  <a:rPr lang="zh-CN" altLang="en-US" sz="2400" dirty="0"/>
                  <a:t>，考虑到</a:t>
                </a:r>
                <a14:m>
                  <m:oMath xmlns:m="http://schemas.openxmlformats.org/officeDocument/2006/math">
                    <m:r>
                      <a:rPr lang="en-US" altLang="zh-CN" sz="2400" b="1" i="1">
                        <a:latin typeface="Cambria Math"/>
                      </a:rPr>
                      <m:t>𝑬</m:t>
                    </m:r>
                  </m:oMath>
                </a14:m>
                <a:r>
                  <a:rPr lang="zh-CN" altLang="en-US" sz="2400" dirty="0"/>
                  <a:t>有下确界，因此</a:t>
                </a:r>
                <a14:m>
                  <m:oMath xmlns:m="http://schemas.openxmlformats.org/officeDocument/2006/math">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a:rPr lang="en-US" altLang="zh-CN" sz="2400" b="1" i="1">
                                <a:latin typeface="Cambria Math"/>
                              </a:rPr>
                              <m:t>𝒍𝒊𝒎</m:t>
                            </m:r>
                          </m:e>
                          <m:lim>
                            <m:r>
                              <a:rPr lang="en-US" altLang="zh-CN" sz="2400" b="1" i="1">
                                <a:latin typeface="Cambria Math"/>
                              </a:rPr>
                              <m:t>𝒕</m:t>
                            </m:r>
                            <m:r>
                              <a:rPr lang="en-US" altLang="zh-CN" sz="2400" b="1">
                                <a:latin typeface="Cambria Math"/>
                              </a:rPr>
                              <m:t>→∞</m:t>
                            </m:r>
                          </m:lim>
                        </m:limLow>
                      </m:fName>
                      <m:e>
                        <m:f>
                          <m:fPr>
                            <m:ctrlPr>
                              <a:rPr lang="en-US" altLang="zh-CN" sz="2400" i="1">
                                <a:latin typeface="Cambria Math" panose="02040503050406030204" pitchFamily="18" charset="0"/>
                              </a:rPr>
                            </m:ctrlPr>
                          </m:fPr>
                          <m:num>
                            <m:r>
                              <a:rPr lang="en-US" altLang="zh-CN" sz="2400" b="1" i="1">
                                <a:latin typeface="Cambria Math"/>
                              </a:rPr>
                              <m:t>𝒅𝑬</m:t>
                            </m:r>
                          </m:num>
                          <m:den>
                            <m:r>
                              <a:rPr lang="en-US" altLang="zh-CN" sz="2400" b="1" i="1">
                                <a:latin typeface="Cambria Math"/>
                              </a:rPr>
                              <m:t>𝒅𝒕</m:t>
                            </m:r>
                          </m:den>
                        </m:f>
                      </m:e>
                    </m:func>
                    <m:r>
                      <a:rPr lang="en-US" altLang="zh-CN" sz="2400" b="1">
                        <a:latin typeface="Cambria Math"/>
                      </a:rPr>
                      <m:t>=</m:t>
                    </m:r>
                    <m:r>
                      <a:rPr lang="en-US" altLang="zh-CN" sz="2400" b="1" i="1">
                        <a:latin typeface="Cambria Math"/>
                      </a:rPr>
                      <m:t>𝟎</m:t>
                    </m:r>
                  </m:oMath>
                </a14:m>
                <a:r>
                  <a:rPr lang="en-US" altLang="zh-CN" sz="2400" dirty="0"/>
                  <a:t>(</a:t>
                </a:r>
                <a:r>
                  <a:rPr lang="zh-CN" altLang="en-US" sz="2400" dirty="0"/>
                  <a:t>假设导数是一致连续的</a:t>
                </a:r>
                <a:r>
                  <a:rPr lang="en-US" altLang="zh-CN" sz="2400" dirty="0"/>
                  <a:t>)</a:t>
                </a:r>
                <a:r>
                  <a:rPr lang="zh-CN" altLang="en-US" sz="2400" dirty="0"/>
                  <a:t>，从而</a:t>
                </a:r>
                <a14:m>
                  <m:oMath xmlns:m="http://schemas.openxmlformats.org/officeDocument/2006/math">
                    <m:r>
                      <a:rPr lang="en-US" altLang="zh-CN" sz="2400" b="1" i="1">
                        <a:latin typeface="Cambria Math"/>
                      </a:rPr>
                      <m:t>𝑬</m:t>
                    </m:r>
                  </m:oMath>
                </a14:m>
                <a:r>
                  <a:rPr lang="zh-CN" altLang="en-US" sz="2400" dirty="0"/>
                  <a:t>必然收敛到一个局部极小点或全局最小点。</a:t>
                </a:r>
                <a:endParaRPr lang="en-US" altLang="zh-CN" sz="2400" dirty="0"/>
              </a:p>
              <a:p>
                <a:pPr marL="342900" indent="-342900">
                  <a:buFont typeface="Wingdings" pitchFamily="2" charset="2"/>
                  <a:buChar char="Ø"/>
                </a:pPr>
                <a:r>
                  <a:rPr lang="zh-CN" altLang="en-US" sz="2400" dirty="0"/>
                  <a:t>由</a:t>
                </a:r>
                <a14:m>
                  <m:oMath xmlns:m="http://schemas.openxmlformats.org/officeDocument/2006/math">
                    <m:f>
                      <m:fPr>
                        <m:ctrlPr>
                          <a:rPr lang="en-US" altLang="zh-CN" sz="2400" i="1">
                            <a:latin typeface="Cambria Math" panose="02040503050406030204" pitchFamily="18" charset="0"/>
                          </a:rPr>
                        </m:ctrlPr>
                      </m:fPr>
                      <m:num>
                        <m:r>
                          <a:rPr lang="en-US" altLang="zh-CN" sz="2400" b="1" i="1">
                            <a:latin typeface="Cambria Math"/>
                          </a:rPr>
                          <m:t>𝒅</m:t>
                        </m:r>
                        <m:sSub>
                          <m:sSubPr>
                            <m:ctrlPr>
                              <a:rPr lang="en-US" altLang="zh-CN" sz="2400" i="1">
                                <a:latin typeface="Cambria Math" panose="02040503050406030204" pitchFamily="18" charset="0"/>
                              </a:rPr>
                            </m:ctrlPr>
                          </m:sSubPr>
                          <m:e>
                            <m:r>
                              <a:rPr lang="en-US" altLang="zh-CN" sz="2400" b="1" i="1">
                                <a:latin typeface="Cambria Math"/>
                              </a:rPr>
                              <m:t>𝒖</m:t>
                            </m:r>
                          </m:e>
                          <m:sub>
                            <m:r>
                              <a:rPr lang="en-US" altLang="zh-CN" sz="2400" b="1" i="1">
                                <a:latin typeface="Cambria Math"/>
                              </a:rPr>
                              <m:t>𝒊</m:t>
                            </m:r>
                          </m:sub>
                        </m:sSub>
                      </m:num>
                      <m:den>
                        <m:r>
                          <a:rPr lang="en-US" altLang="zh-CN" sz="2400" b="1" i="1">
                            <a:latin typeface="Cambria Math"/>
                          </a:rPr>
                          <m:t>𝒅</m:t>
                        </m:r>
                        <m:sSub>
                          <m:sSubPr>
                            <m:ctrlPr>
                              <a:rPr lang="en-US" altLang="zh-CN" sz="2400" i="1">
                                <a:latin typeface="Cambria Math" panose="02040503050406030204" pitchFamily="18" charset="0"/>
                              </a:rPr>
                            </m:ctrlPr>
                          </m:sSubPr>
                          <m:e>
                            <m:r>
                              <a:rPr lang="en-US" altLang="zh-CN" sz="2400" b="1" i="1">
                                <a:latin typeface="Cambria Math"/>
                              </a:rPr>
                              <m:t>𝒙</m:t>
                            </m:r>
                          </m:e>
                          <m:sub>
                            <m:r>
                              <a:rPr lang="en-US" altLang="zh-CN" sz="2400" b="1" i="1">
                                <a:latin typeface="Cambria Math"/>
                              </a:rPr>
                              <m:t>𝒊</m:t>
                            </m:r>
                          </m:sub>
                        </m:sSub>
                      </m:den>
                    </m:f>
                    <m:r>
                      <a:rPr lang="en-US" altLang="zh-CN" sz="2400" b="1">
                        <a:latin typeface="Cambria Math"/>
                      </a:rPr>
                      <m:t>&gt;</m:t>
                    </m:r>
                    <m:r>
                      <a:rPr lang="en-US" altLang="zh-CN" sz="2400" b="1" i="1">
                        <a:latin typeface="Cambria Math"/>
                      </a:rPr>
                      <m:t>𝟎</m:t>
                    </m:r>
                  </m:oMath>
                </a14:m>
                <a:r>
                  <a:rPr lang="zh-CN" altLang="en-US" sz="2400" dirty="0"/>
                  <a:t>知，如果</a:t>
                </a:r>
                <a14:m>
                  <m:oMath xmlns:m="http://schemas.openxmlformats.org/officeDocument/2006/math">
                    <m:f>
                      <m:fPr>
                        <m:ctrlPr>
                          <a:rPr lang="en-US" altLang="zh-CN" sz="2400" i="1">
                            <a:latin typeface="Cambria Math" panose="02040503050406030204" pitchFamily="18" charset="0"/>
                          </a:rPr>
                        </m:ctrlPr>
                      </m:fPr>
                      <m:num>
                        <m:r>
                          <a:rPr lang="en-US" altLang="zh-CN" sz="2400" b="1" i="1">
                            <a:latin typeface="Cambria Math"/>
                          </a:rPr>
                          <m:t>𝒅𝑬</m:t>
                        </m:r>
                      </m:num>
                      <m:den>
                        <m:r>
                          <a:rPr lang="en-US" altLang="zh-CN" sz="2400" b="1" i="1">
                            <a:latin typeface="Cambria Math"/>
                          </a:rPr>
                          <m:t>𝒅𝒕</m:t>
                        </m:r>
                      </m:den>
                    </m:f>
                    <m:r>
                      <a:rPr lang="en-US" altLang="zh-CN" sz="2400" b="1">
                        <a:latin typeface="Cambria Math"/>
                      </a:rPr>
                      <m:t>=</m:t>
                    </m:r>
                    <m:r>
                      <a:rPr lang="en-US" altLang="zh-CN" sz="2400" b="1" i="1">
                        <a:latin typeface="Cambria Math"/>
                      </a:rPr>
                      <m:t>𝟎</m:t>
                    </m:r>
                  </m:oMath>
                </a14:m>
                <a:r>
                  <a:rPr lang="zh-CN" altLang="en-US" sz="2400" dirty="0"/>
                  <a:t>，那么必有</a:t>
                </a:r>
                <a14:m>
                  <m:oMath xmlns:m="http://schemas.openxmlformats.org/officeDocument/2006/math">
                    <m:f>
                      <m:fPr>
                        <m:ctrlPr>
                          <a:rPr lang="en-US" altLang="zh-CN" sz="2400" i="1">
                            <a:latin typeface="Cambria Math" panose="02040503050406030204" pitchFamily="18" charset="0"/>
                          </a:rPr>
                        </m:ctrlPr>
                      </m:fPr>
                      <m:num>
                        <m:r>
                          <a:rPr lang="en-US" altLang="zh-CN" sz="2400" b="1" i="1">
                            <a:latin typeface="Cambria Math"/>
                          </a:rPr>
                          <m:t>𝒅</m:t>
                        </m:r>
                        <m:sSub>
                          <m:sSubPr>
                            <m:ctrlPr>
                              <a:rPr lang="en-US" altLang="zh-CN" sz="2400" i="1">
                                <a:latin typeface="Cambria Math" panose="02040503050406030204" pitchFamily="18" charset="0"/>
                              </a:rPr>
                            </m:ctrlPr>
                          </m:sSubPr>
                          <m:e>
                            <m:r>
                              <a:rPr lang="en-US" altLang="zh-CN" sz="2400" b="1" i="1">
                                <a:latin typeface="Cambria Math"/>
                              </a:rPr>
                              <m:t>𝒙</m:t>
                            </m:r>
                          </m:e>
                          <m:sub>
                            <m:r>
                              <a:rPr lang="en-US" altLang="zh-CN" sz="2400" b="1" i="1">
                                <a:latin typeface="Cambria Math"/>
                              </a:rPr>
                              <m:t>𝒊</m:t>
                            </m:r>
                          </m:sub>
                        </m:sSub>
                      </m:num>
                      <m:den>
                        <m:r>
                          <a:rPr lang="en-US" altLang="zh-CN" sz="2400" b="1" i="1">
                            <a:latin typeface="Cambria Math"/>
                          </a:rPr>
                          <m:t>𝒅𝒕</m:t>
                        </m:r>
                      </m:den>
                    </m:f>
                    <m:r>
                      <a:rPr lang="en-US" altLang="zh-CN" sz="2400" b="1">
                        <a:latin typeface="Cambria Math"/>
                      </a:rPr>
                      <m:t>=</m:t>
                    </m:r>
                    <m:r>
                      <a:rPr lang="en-US" altLang="zh-CN" sz="2400" b="1" i="1">
                        <a:latin typeface="Cambria Math"/>
                      </a:rPr>
                      <m:t>𝟎</m:t>
                    </m:r>
                  </m:oMath>
                </a14:m>
                <a:r>
                  <a:rPr lang="zh-CN" altLang="en-US" sz="2400" dirty="0"/>
                  <a:t>，即系统有稳定解。</a:t>
                </a:r>
                <a:endParaRPr lang="en-US" altLang="zh-CN" sz="2400" dirty="0"/>
              </a:p>
              <a:p>
                <a:pPr marL="342900" indent="-342900">
                  <a:buFont typeface="Wingdings" pitchFamily="2" charset="2"/>
                  <a:buChar char="Ø"/>
                </a:pPr>
                <a:endParaRPr lang="zh-CN" alt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571573" y="4406771"/>
                <a:ext cx="8392916" cy="2727285"/>
              </a:xfrm>
              <a:prstGeom prst="rect">
                <a:avLst/>
              </a:prstGeom>
              <a:blipFill rotWithShape="1">
                <a:blip r:embed="rId6"/>
                <a:stretch>
                  <a:fillRect l="-1017" r="-4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58257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wipe(left)">
                                      <p:cBhvr>
                                        <p:cTn id="7" dur="500"/>
                                        <p:tgtEl>
                                          <p:spTgt spid="205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nodeType="clickEffect">
                                  <p:stCondLst>
                                    <p:cond delay="0"/>
                                  </p:stCondLst>
                                  <p:childTnLst>
                                    <p:animEffect transition="out" filter="wipe(left)">
                                      <p:cBhvr>
                                        <p:cTn id="11" dur="500"/>
                                        <p:tgtEl>
                                          <p:spTgt spid="2051"/>
                                        </p:tgtEl>
                                      </p:cBhvr>
                                    </p:animEffect>
                                    <p:set>
                                      <p:cBhvr>
                                        <p:cTn id="12" dur="1" fill="hold">
                                          <p:stCondLst>
                                            <p:cond delay="499"/>
                                          </p:stCondLst>
                                        </p:cTn>
                                        <p:tgtEl>
                                          <p:spTgt spid="2051"/>
                                        </p:tgtEl>
                                        <p:attrNameLst>
                                          <p:attrName>style.visibility</p:attrName>
                                        </p:attrNameLst>
                                      </p:cBhvr>
                                      <p:to>
                                        <p:strVal val="hidden"/>
                                      </p:to>
                                    </p:se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052"/>
                                        </p:tgtEl>
                                        <p:attrNameLst>
                                          <p:attrName>style.visibility</p:attrName>
                                        </p:attrNameLst>
                                      </p:cBhvr>
                                      <p:to>
                                        <p:strVal val="visible"/>
                                      </p:to>
                                    </p:set>
                                    <p:animEffect transition="in" filter="wipe(left)">
                                      <p:cBhvr>
                                        <p:cTn id="16" dur="500"/>
                                        <p:tgtEl>
                                          <p:spTgt spid="205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
                                            <p:txEl>
                                              <p:pRg st="0" end="0"/>
                                            </p:txEl>
                                          </p:spTgt>
                                        </p:tgtEl>
                                        <p:attrNameLst>
                                          <p:attrName>style.visibility</p:attrName>
                                        </p:attrNameLst>
                                      </p:cBhvr>
                                      <p:to>
                                        <p:strVal val="visible"/>
                                      </p:to>
                                    </p:set>
                                    <p:animEffect transition="in" filter="wipe(left)">
                                      <p:cBhvr>
                                        <p:cTn id="26" dur="500"/>
                                        <p:tgtEl>
                                          <p:spTgt spid="5">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animEffect transition="in" filter="wipe(left)">
                                      <p:cBhvr>
                                        <p:cTn id="31"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HM</a:t>
            </a:r>
            <a:r>
              <a:rPr lang="zh-CN" altLang="en-US" dirty="0"/>
              <a:t>用于</a:t>
            </a:r>
            <a:r>
              <a:rPr lang="en-US" altLang="zh-CN" dirty="0"/>
              <a:t>TSP</a:t>
            </a:r>
            <a:r>
              <a:rPr lang="zh-CN" altLang="en-US" dirty="0"/>
              <a:t>求解</a:t>
            </a:r>
          </a:p>
        </p:txBody>
      </p:sp>
      <p:sp>
        <p:nvSpPr>
          <p:cNvPr id="3" name="内容占位符 2"/>
          <p:cNvSpPr>
            <a:spLocks noGrp="1"/>
          </p:cNvSpPr>
          <p:nvPr>
            <p:ph idx="1"/>
          </p:nvPr>
        </p:nvSpPr>
        <p:spPr>
          <a:xfrm>
            <a:off x="457200" y="1600201"/>
            <a:ext cx="8229600" cy="1612776"/>
          </a:xfrm>
        </p:spPr>
        <p:txBody>
          <a:bodyPr/>
          <a:lstStyle/>
          <a:p>
            <a:r>
              <a:rPr lang="zh-CN" altLang="en-US" dirty="0"/>
              <a:t>问题描述：</a:t>
            </a:r>
            <a:endParaRPr lang="en-US" altLang="zh-CN" dirty="0"/>
          </a:p>
          <a:p>
            <a:pPr marL="400050" lvl="1" indent="0">
              <a:lnSpc>
                <a:spcPts val="2600"/>
              </a:lnSpc>
              <a:spcBef>
                <a:spcPts val="1200"/>
              </a:spcBef>
              <a:buNone/>
            </a:pPr>
            <a:r>
              <a:rPr lang="zh-CN" altLang="en-US" dirty="0"/>
              <a:t>一个旅行商去</a:t>
            </a:r>
            <a:r>
              <a:rPr lang="en-US" altLang="zh-CN" dirty="0"/>
              <a:t>N</a:t>
            </a:r>
            <a:r>
              <a:rPr lang="zh-CN" altLang="en-US" dirty="0"/>
              <a:t>个城市旅行，问从一个城市出发遍历所有城市，最后回到出发城市的最短路径。</a:t>
            </a:r>
          </a:p>
        </p:txBody>
      </p:sp>
      <mc:AlternateContent xmlns:mc="http://schemas.openxmlformats.org/markup-compatibility/2006" xmlns:a14="http://schemas.microsoft.com/office/drawing/2010/main">
        <mc:Choice Requires="a14">
          <p:sp>
            <p:nvSpPr>
              <p:cNvPr id="4" name="TextBox 3"/>
              <p:cNvSpPr txBox="1"/>
              <p:nvPr/>
            </p:nvSpPr>
            <p:spPr>
              <a:xfrm>
                <a:off x="611560" y="2924944"/>
                <a:ext cx="7352654" cy="426592"/>
              </a:xfrm>
              <a:prstGeom prst="rect">
                <a:avLst/>
              </a:prstGeom>
              <a:noFill/>
            </p:spPr>
            <p:txBody>
              <a:bodyPr wrap="none" rtlCol="0">
                <a:spAutoFit/>
              </a:bodyPr>
              <a:lstStyle/>
              <a:p>
                <a:pPr indent="-57150">
                  <a:lnSpc>
                    <a:spcPts val="2600"/>
                  </a:lnSpc>
                  <a:spcBef>
                    <a:spcPts val="1200"/>
                  </a:spcBef>
                </a:pP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把</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N</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个城市记为</a:t>
                </a:r>
                <a14:m>
                  <m:oMath xmlns:m="http://schemas.openxmlformats.org/officeDocument/2006/math">
                    <m:sSub>
                      <m:sSubPr>
                        <m:ctrlPr>
                          <a:rPr lang="en-US" altLang="zh-CN" sz="20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000" b="1">
                            <a:solidFill>
                              <a:srgbClr val="0070C0"/>
                            </a:solidFill>
                            <a:effectLst>
                              <a:outerShdw dist="38100" dir="2700000" algn="tl">
                                <a:srgbClr val="3333CC"/>
                              </a:outerShdw>
                            </a:effectLst>
                            <a:latin typeface="Cambria Math"/>
                            <a:ea typeface="微软雅黑" pitchFamily="34" charset="-122"/>
                          </a:rPr>
                          <m:t>𝐶</m:t>
                        </m:r>
                      </m:e>
                      <m:sub>
                        <m:r>
                          <a:rPr lang="en-US" altLang="zh-CN" sz="2000" b="1">
                            <a:solidFill>
                              <a:srgbClr val="0070C0"/>
                            </a:solidFill>
                            <a:effectLst>
                              <a:outerShdw dist="38100" dir="2700000" algn="tl">
                                <a:srgbClr val="3333CC"/>
                              </a:outerShdw>
                            </a:effectLst>
                            <a:latin typeface="Cambria Math"/>
                            <a:ea typeface="微软雅黑" pitchFamily="34" charset="-122"/>
                          </a:rPr>
                          <m:t>1</m:t>
                        </m:r>
                      </m:sub>
                    </m:sSub>
                  </m:oMath>
                </a14:m>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 </a:t>
                </a:r>
                <a14:m>
                  <m:oMath xmlns:m="http://schemas.openxmlformats.org/officeDocument/2006/math">
                    <m:sSub>
                      <m:sSubPr>
                        <m:ctrlPr>
                          <a:rPr lang="en-US" altLang="zh-CN" sz="20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000" b="1">
                            <a:solidFill>
                              <a:srgbClr val="0070C0"/>
                            </a:solidFill>
                            <a:effectLst>
                              <a:outerShdw dist="38100" dir="2700000" algn="tl">
                                <a:srgbClr val="3333CC"/>
                              </a:outerShdw>
                            </a:effectLst>
                            <a:latin typeface="Cambria Math"/>
                            <a:ea typeface="微软雅黑" pitchFamily="34" charset="-122"/>
                          </a:rPr>
                          <m:t>𝐶</m:t>
                        </m:r>
                      </m:e>
                      <m:sub>
                        <m:r>
                          <a:rPr lang="en-US" altLang="zh-CN" sz="2000" b="1">
                            <a:solidFill>
                              <a:srgbClr val="0070C0"/>
                            </a:solidFill>
                            <a:effectLst>
                              <a:outerShdw dist="38100" dir="2700000" algn="tl">
                                <a:srgbClr val="3333CC"/>
                              </a:outerShdw>
                            </a:effectLst>
                            <a:latin typeface="Cambria Math"/>
                            <a:ea typeface="微软雅黑" pitchFamily="34" charset="-122"/>
                          </a:rPr>
                          <m:t>2</m:t>
                        </m:r>
                      </m:sub>
                    </m:sSub>
                    <m:r>
                      <a:rPr lang="en-US" altLang="zh-CN" sz="2000" b="1">
                        <a:solidFill>
                          <a:srgbClr val="0070C0"/>
                        </a:solidFill>
                        <a:effectLst>
                          <a:outerShdw dist="38100" dir="2700000" algn="tl">
                            <a:srgbClr val="3333CC"/>
                          </a:outerShdw>
                        </a:effectLst>
                        <a:latin typeface="Cambria Math"/>
                        <a:ea typeface="微软雅黑" pitchFamily="34" charset="-122"/>
                      </a:rPr>
                      <m:t>,⋯,</m:t>
                    </m:r>
                    <m:sSub>
                      <m:sSubPr>
                        <m:ctrlPr>
                          <a:rPr lang="en-US" altLang="zh-CN" sz="20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000" b="1">
                            <a:solidFill>
                              <a:srgbClr val="0070C0"/>
                            </a:solidFill>
                            <a:effectLst>
                              <a:outerShdw dist="38100" dir="2700000" algn="tl">
                                <a:srgbClr val="3333CC"/>
                              </a:outerShdw>
                            </a:effectLst>
                            <a:latin typeface="Cambria Math"/>
                            <a:ea typeface="微软雅黑" pitchFamily="34" charset="-122"/>
                          </a:rPr>
                          <m:t>𝐶</m:t>
                        </m:r>
                      </m:e>
                      <m:sub>
                        <m:r>
                          <a:rPr lang="en-US" altLang="zh-CN" sz="2000" b="1">
                            <a:solidFill>
                              <a:srgbClr val="0070C0"/>
                            </a:solidFill>
                            <a:effectLst>
                              <a:outerShdw dist="38100" dir="2700000" algn="tl">
                                <a:srgbClr val="3333CC"/>
                              </a:outerShdw>
                            </a:effectLst>
                            <a:latin typeface="Cambria Math"/>
                            <a:ea typeface="微软雅黑" pitchFamily="34" charset="-122"/>
                          </a:rPr>
                          <m:t>𝑁</m:t>
                        </m:r>
                      </m:sub>
                    </m:sSub>
                  </m:oMath>
                </a14:m>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。构造一个</a:t>
                </a:r>
                <a14:m>
                  <m:oMath xmlns:m="http://schemas.openxmlformats.org/officeDocument/2006/math">
                    <m:r>
                      <a:rPr lang="en-US" altLang="zh-CN" sz="2000" b="1" dirty="0">
                        <a:solidFill>
                          <a:srgbClr val="0070C0"/>
                        </a:solidFill>
                        <a:effectLst>
                          <a:outerShdw dist="38100" dir="2700000" algn="tl">
                            <a:srgbClr val="3333CC"/>
                          </a:outerShdw>
                        </a:effectLst>
                        <a:latin typeface="Cambria Math"/>
                        <a:ea typeface="微软雅黑" pitchFamily="34" charset="-122"/>
                      </a:rPr>
                      <m:t>𝑁</m:t>
                    </m:r>
                    <m:r>
                      <a:rPr lang="en-US" altLang="zh-CN" sz="2000" b="1" dirty="0">
                        <a:solidFill>
                          <a:srgbClr val="0070C0"/>
                        </a:solidFill>
                        <a:effectLst>
                          <a:outerShdw dist="38100" dir="2700000" algn="tl">
                            <a:srgbClr val="3333CC"/>
                          </a:outerShdw>
                        </a:effectLst>
                        <a:latin typeface="Cambria Math"/>
                        <a:ea typeface="微软雅黑" pitchFamily="34" charset="-122"/>
                      </a:rPr>
                      <m:t>×</m:t>
                    </m:r>
                    <m:r>
                      <a:rPr lang="en-US" altLang="zh-CN" sz="2000" b="1" dirty="0">
                        <a:solidFill>
                          <a:srgbClr val="0070C0"/>
                        </a:solidFill>
                        <a:effectLst>
                          <a:outerShdw dist="38100" dir="2700000" algn="tl">
                            <a:srgbClr val="3333CC"/>
                          </a:outerShdw>
                        </a:effectLst>
                        <a:latin typeface="Cambria Math"/>
                        <a:ea typeface="微软雅黑" pitchFamily="34" charset="-122"/>
                      </a:rPr>
                      <m:t>𝑁</m:t>
                    </m:r>
                  </m:oMath>
                </a14:m>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的矩阵</a:t>
                </a:r>
                <a14:m>
                  <m:oMath xmlns:m="http://schemas.openxmlformats.org/officeDocument/2006/math">
                    <m:r>
                      <a:rPr lang="en-US" altLang="zh-CN" sz="2000" b="1">
                        <a:solidFill>
                          <a:srgbClr val="0070C0"/>
                        </a:solidFill>
                        <a:effectLst>
                          <a:outerShdw dist="38100" dir="2700000" algn="tl">
                            <a:srgbClr val="3333CC"/>
                          </a:outerShdw>
                        </a:effectLst>
                        <a:latin typeface="Cambria Math"/>
                        <a:ea typeface="微软雅黑" pitchFamily="34" charset="-122"/>
                      </a:rPr>
                      <m:t>𝑿</m:t>
                    </m:r>
                    <m:r>
                      <a:rPr lang="en-US" altLang="zh-CN" sz="2000" b="1">
                        <a:solidFill>
                          <a:srgbClr val="0070C0"/>
                        </a:solidFill>
                        <a:effectLst>
                          <a:outerShdw dist="38100" dir="2700000" algn="tl">
                            <a:srgbClr val="3333CC"/>
                          </a:outerShdw>
                        </a:effectLst>
                        <a:latin typeface="Cambria Math"/>
                        <a:ea typeface="微软雅黑" pitchFamily="34" charset="-122"/>
                      </a:rPr>
                      <m:t>=[</m:t>
                    </m:r>
                    <m:sSub>
                      <m:sSubPr>
                        <m:ctrlPr>
                          <a:rPr lang="en-US" altLang="zh-CN" sz="20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000" b="1">
                            <a:solidFill>
                              <a:srgbClr val="0070C0"/>
                            </a:solidFill>
                            <a:effectLst>
                              <a:outerShdw dist="38100" dir="2700000" algn="tl">
                                <a:srgbClr val="3333CC"/>
                              </a:outerShdw>
                            </a:effectLst>
                            <a:latin typeface="Cambria Math"/>
                            <a:ea typeface="微软雅黑" pitchFamily="34" charset="-122"/>
                          </a:rPr>
                          <m:t>𝒙</m:t>
                        </m:r>
                      </m:e>
                      <m:sub>
                        <m:r>
                          <a:rPr lang="en-US" altLang="zh-CN" sz="2000" b="1">
                            <a:solidFill>
                              <a:srgbClr val="0070C0"/>
                            </a:solidFill>
                            <a:effectLst>
                              <a:outerShdw dist="38100" dir="2700000" algn="tl">
                                <a:srgbClr val="3333CC"/>
                              </a:outerShdw>
                            </a:effectLst>
                            <a:latin typeface="Cambria Math"/>
                            <a:ea typeface="微软雅黑" pitchFamily="34" charset="-122"/>
                          </a:rPr>
                          <m:t>𝒊𝒋</m:t>
                        </m:r>
                      </m:sub>
                    </m:sSub>
                    <m:r>
                      <a:rPr lang="en-US" altLang="zh-CN" sz="2000" b="1">
                        <a:solidFill>
                          <a:srgbClr val="0070C0"/>
                        </a:solidFill>
                        <a:effectLst>
                          <a:outerShdw dist="38100" dir="2700000" algn="tl">
                            <a:srgbClr val="3333CC"/>
                          </a:outerShdw>
                        </a:effectLst>
                        <a:latin typeface="Cambria Math"/>
                        <a:ea typeface="微软雅黑" pitchFamily="34" charset="-122"/>
                      </a:rPr>
                      <m:t>]</m:t>
                    </m:r>
                  </m:oMath>
                </a14:m>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a:t>
                </a:r>
              </a:p>
            </p:txBody>
          </p:sp>
        </mc:Choice>
        <mc:Fallback xmlns="">
          <p:sp>
            <p:nvSpPr>
              <p:cNvPr id="4" name="TextBox 3"/>
              <p:cNvSpPr txBox="1">
                <a:spLocks noRot="1" noChangeAspect="1" noMove="1" noResize="1" noEditPoints="1" noAdjustHandles="1" noChangeArrowheads="1" noChangeShapeType="1" noTextEdit="1"/>
              </p:cNvSpPr>
              <p:nvPr/>
            </p:nvSpPr>
            <p:spPr>
              <a:xfrm>
                <a:off x="611560" y="2924944"/>
                <a:ext cx="7352654" cy="426592"/>
              </a:xfrm>
              <a:prstGeom prst="rect">
                <a:avLst/>
              </a:prstGeom>
              <a:blipFill rotWithShape="1">
                <a:blip r:embed="rId2"/>
                <a:stretch>
                  <a:fillRect l="-829" t="-8571" r="-332" b="-20000"/>
                </a:stretch>
              </a:blipFill>
            </p:spPr>
            <p:txBody>
              <a:bodyPr/>
              <a:lstStyle/>
              <a:p>
                <a:r>
                  <a:rPr lang="zh-CN" altLang="en-US">
                    <a:noFill/>
                  </a:rPr>
                  <a:t> </a:t>
                </a:r>
              </a:p>
            </p:txBody>
          </p:sp>
        </mc:Fallback>
      </mc:AlternateContent>
      <p:grpSp>
        <p:nvGrpSpPr>
          <p:cNvPr id="6" name="组合 5"/>
          <p:cNvGrpSpPr/>
          <p:nvPr/>
        </p:nvGrpSpPr>
        <p:grpSpPr>
          <a:xfrm>
            <a:off x="5614972" y="4005064"/>
            <a:ext cx="3398231" cy="844632"/>
            <a:chOff x="2123728" y="3936589"/>
            <a:chExt cx="3866272" cy="1087862"/>
          </a:xfrm>
        </p:grpSpPr>
        <mc:AlternateContent xmlns:mc="http://schemas.openxmlformats.org/markup-compatibility/2006" xmlns:a14="http://schemas.microsoft.com/office/drawing/2010/main">
          <mc:Choice Requires="a14">
            <p:sp>
              <p:nvSpPr>
                <p:cNvPr id="5" name="TextBox 4"/>
                <p:cNvSpPr txBox="1"/>
                <p:nvPr/>
              </p:nvSpPr>
              <p:spPr>
                <a:xfrm>
                  <a:off x="2123728" y="3936589"/>
                  <a:ext cx="3461253" cy="515330"/>
                </a:xfrm>
                <a:prstGeom prst="rect">
                  <a:avLst/>
                </a:prstGeom>
                <a:noFill/>
              </p:spPr>
              <p:txBody>
                <a:bodyPr wrap="none" rtlCol="0">
                  <a:spAutoFit/>
                </a:bodyPr>
                <a:lstStyle/>
                <a:p>
                  <a:r>
                    <a:rPr lang="zh-CN" altLang="en-US" sz="2000" dirty="0"/>
                    <a:t>如果旅行的第</a:t>
                  </a:r>
                  <a:r>
                    <a:rPr lang="en-US" altLang="zh-CN" sz="2000" dirty="0"/>
                    <a:t>j</a:t>
                  </a:r>
                  <a:r>
                    <a:rPr lang="zh-CN" altLang="en-US" sz="2000" dirty="0"/>
                    <a:t>个城市是</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𝐶</m:t>
                          </m:r>
                        </m:e>
                        <m:sub>
                          <m:r>
                            <a:rPr lang="en-US" altLang="zh-CN" sz="2000" b="0" i="1" smtClean="0">
                              <a:latin typeface="Cambria Math"/>
                            </a:rPr>
                            <m:t>𝑖</m:t>
                          </m:r>
                        </m:sub>
                      </m:sSub>
                    </m:oMath>
                  </a14:m>
                  <a:endParaRPr lang="zh-CN" altLang="en-US" sz="2000" i="1" dirty="0"/>
                </a:p>
              </p:txBody>
            </p:sp>
          </mc:Choice>
          <mc:Fallback xmlns="">
            <p:sp>
              <p:nvSpPr>
                <p:cNvPr id="5" name="TextBox 4"/>
                <p:cNvSpPr txBox="1">
                  <a:spLocks noRot="1" noChangeAspect="1" noMove="1" noResize="1" noEditPoints="1" noAdjustHandles="1" noChangeArrowheads="1" noChangeShapeType="1" noTextEdit="1"/>
                </p:cNvSpPr>
                <p:nvPr/>
              </p:nvSpPr>
              <p:spPr>
                <a:xfrm>
                  <a:off x="2123728" y="3936589"/>
                  <a:ext cx="3461253" cy="515330"/>
                </a:xfrm>
                <a:prstGeom prst="rect">
                  <a:avLst/>
                </a:prstGeom>
                <a:blipFill rotWithShape="1">
                  <a:blip r:embed="rId3"/>
                  <a:stretch>
                    <a:fillRect l="-2004" t="-10606" b="-272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123866" y="4509121"/>
                  <a:ext cx="3866134" cy="515330"/>
                </a:xfrm>
                <a:prstGeom prst="rect">
                  <a:avLst/>
                </a:prstGeom>
                <a:noFill/>
              </p:spPr>
              <p:txBody>
                <a:bodyPr wrap="none" rtlCol="0">
                  <a:spAutoFit/>
                </a:bodyPr>
                <a:lstStyle/>
                <a:p>
                  <a:r>
                    <a:rPr lang="zh-CN" altLang="en-US" sz="2000" dirty="0"/>
                    <a:t>如果旅行的第</a:t>
                  </a:r>
                  <a:r>
                    <a:rPr lang="en-US" altLang="zh-CN" sz="2000" dirty="0"/>
                    <a:t>j</a:t>
                  </a:r>
                  <a:r>
                    <a:rPr lang="zh-CN" altLang="en-US" sz="2000" dirty="0"/>
                    <a:t>个城市不是</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𝐶</m:t>
                          </m:r>
                        </m:e>
                        <m:sub>
                          <m:r>
                            <a:rPr lang="en-US" altLang="zh-CN" sz="2000" b="0" i="1" smtClean="0">
                              <a:latin typeface="Cambria Math"/>
                            </a:rPr>
                            <m:t>𝑖</m:t>
                          </m:r>
                        </m:sub>
                      </m:sSub>
                    </m:oMath>
                  </a14:m>
                  <a:endParaRPr lang="zh-CN" altLang="en-US" sz="2000" i="1" dirty="0"/>
                </a:p>
              </p:txBody>
            </p:sp>
          </mc:Choice>
          <mc:Fallback xmlns="">
            <p:sp>
              <p:nvSpPr>
                <p:cNvPr id="7" name="TextBox 6"/>
                <p:cNvSpPr txBox="1">
                  <a:spLocks noRot="1" noChangeAspect="1" noMove="1" noResize="1" noEditPoints="1" noAdjustHandles="1" noChangeArrowheads="1" noChangeShapeType="1" noTextEdit="1"/>
                </p:cNvSpPr>
                <p:nvPr/>
              </p:nvSpPr>
              <p:spPr>
                <a:xfrm>
                  <a:off x="2123866" y="4509121"/>
                  <a:ext cx="3866134" cy="515330"/>
                </a:xfrm>
                <a:prstGeom prst="rect">
                  <a:avLst/>
                </a:prstGeom>
                <a:blipFill rotWithShape="1">
                  <a:blip r:embed="rId4"/>
                  <a:stretch>
                    <a:fillRect l="-1792" t="-10606" b="-27273"/>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graphicFrame>
            <p:nvGraphicFramePr>
              <p:cNvPr id="8" name="表格 7"/>
              <p:cNvGraphicFramePr>
                <a:graphicFrameLocks noGrp="1"/>
              </p:cNvGraphicFramePr>
              <p:nvPr>
                <p:extLst>
                  <p:ext uri="{D42A27DB-BD31-4B8C-83A1-F6EECF244321}">
                    <p14:modId xmlns:p14="http://schemas.microsoft.com/office/powerpoint/2010/main" val="3946686952"/>
                  </p:ext>
                </p:extLst>
              </p:nvPr>
            </p:nvGraphicFramePr>
            <p:xfrm>
              <a:off x="705878" y="3810686"/>
              <a:ext cx="3605530" cy="2494280"/>
            </p:xfrm>
            <a:graphic>
              <a:graphicData uri="http://schemas.openxmlformats.org/drawingml/2006/table">
                <a:tbl>
                  <a:tblPr firstRow="1" firstCol="1" bandRow="1">
                    <a:tableStyleId>{5C22544A-7EE6-4342-B048-85BDC9FD1C3A}</a:tableStyleId>
                  </a:tblPr>
                  <a:tblGrid>
                    <a:gridCol w="1421130">
                      <a:extLst>
                        <a:ext uri="{9D8B030D-6E8A-4147-A177-3AD203B41FA5}">
                          <a16:colId xmlns:a16="http://schemas.microsoft.com/office/drawing/2014/main" val="20000"/>
                        </a:ext>
                      </a:extLst>
                    </a:gridCol>
                    <a:gridCol w="436880">
                      <a:extLst>
                        <a:ext uri="{9D8B030D-6E8A-4147-A177-3AD203B41FA5}">
                          <a16:colId xmlns:a16="http://schemas.microsoft.com/office/drawing/2014/main" val="20001"/>
                        </a:ext>
                      </a:extLst>
                    </a:gridCol>
                    <a:gridCol w="436880">
                      <a:extLst>
                        <a:ext uri="{9D8B030D-6E8A-4147-A177-3AD203B41FA5}">
                          <a16:colId xmlns:a16="http://schemas.microsoft.com/office/drawing/2014/main" val="20002"/>
                        </a:ext>
                      </a:extLst>
                    </a:gridCol>
                    <a:gridCol w="436880">
                      <a:extLst>
                        <a:ext uri="{9D8B030D-6E8A-4147-A177-3AD203B41FA5}">
                          <a16:colId xmlns:a16="http://schemas.microsoft.com/office/drawing/2014/main" val="20003"/>
                        </a:ext>
                      </a:extLst>
                    </a:gridCol>
                    <a:gridCol w="436880">
                      <a:extLst>
                        <a:ext uri="{9D8B030D-6E8A-4147-A177-3AD203B41FA5}">
                          <a16:colId xmlns:a16="http://schemas.microsoft.com/office/drawing/2014/main" val="20004"/>
                        </a:ext>
                      </a:extLst>
                    </a:gridCol>
                    <a:gridCol w="436880">
                      <a:extLst>
                        <a:ext uri="{9D8B030D-6E8A-4147-A177-3AD203B41FA5}">
                          <a16:colId xmlns:a16="http://schemas.microsoft.com/office/drawing/2014/main" val="20005"/>
                        </a:ext>
                      </a:extLst>
                    </a:gridCol>
                  </a:tblGrid>
                  <a:tr h="572551">
                    <a:tc>
                      <a:txBody>
                        <a:bodyPr/>
                        <a:lstStyle/>
                        <a:p>
                          <a:r>
                            <a:rPr lang="zh-CN" altLang="en-US" baseline="0" dirty="0"/>
                            <a:t>            </a:t>
                          </a:r>
                          <a:r>
                            <a:rPr lang="zh-CN" altLang="en-US" dirty="0"/>
                            <a:t>次序</a:t>
                          </a:r>
                          <a:endParaRPr lang="en-US" altLang="zh-CN" dirty="0"/>
                        </a:p>
                        <a:p>
                          <a:r>
                            <a:rPr lang="zh-CN" altLang="en-US" dirty="0"/>
                            <a:t>城市</a:t>
                          </a:r>
                        </a:p>
                      </a:txBody>
                      <a:tcPr>
                        <a:lnL w="28575" cap="flat" cmpd="sng" algn="ctr">
                          <a:solidFill>
                            <a:srgbClr val="7030A0"/>
                          </a:solidFill>
                          <a:prstDash val="solid"/>
                          <a:round/>
                          <a:headEnd type="none" w="med" len="med"/>
                          <a:tailEnd type="none" w="med" len="med"/>
                        </a:lnL>
                        <a:lnT w="28575" cap="flat" cmpd="sng" algn="ctr">
                          <a:solidFill>
                            <a:srgbClr val="7030A0"/>
                          </a:solidFill>
                          <a:prstDash val="solid"/>
                          <a:round/>
                          <a:headEnd type="none" w="med" len="med"/>
                          <a:tailEnd type="none" w="med" len="med"/>
                        </a:lnT>
                        <a:lnTlToBr w="28575" cap="flat" cmpd="sng" algn="ctr">
                          <a:solidFill>
                            <a:schemeClr val="bg1"/>
                          </a:solidFill>
                          <a:prstDash val="solid"/>
                          <a:round/>
                          <a:headEnd type="none" w="med" len="med"/>
                          <a:tailEnd type="none" w="med" len="med"/>
                        </a:lnTlToBr>
                        <a:solidFill>
                          <a:srgbClr val="002060"/>
                        </a:solidFill>
                      </a:tcPr>
                    </a:tc>
                    <a:tc>
                      <a:txBody>
                        <a:bodyPr/>
                        <a:lstStyle/>
                        <a:p>
                          <a:pPr algn="ctr"/>
                          <a:r>
                            <a:rPr lang="en-US" altLang="zh-CN" sz="2400" dirty="0">
                              <a:solidFill>
                                <a:srgbClr val="FFFF00"/>
                              </a:solidFill>
                            </a:rPr>
                            <a:t>1</a:t>
                          </a:r>
                          <a:endParaRPr lang="zh-CN" altLang="en-US" sz="2400" dirty="0">
                            <a:solidFill>
                              <a:srgbClr val="FFFF00"/>
                            </a:solidFill>
                          </a:endParaRPr>
                        </a:p>
                      </a:txBody>
                      <a:tcPr anchor="ctr">
                        <a:lnT w="28575" cap="flat" cmpd="sng" algn="ctr">
                          <a:solidFill>
                            <a:srgbClr val="7030A0"/>
                          </a:solidFill>
                          <a:prstDash val="solid"/>
                          <a:round/>
                          <a:headEnd type="none" w="med" len="med"/>
                          <a:tailEnd type="none" w="med" len="med"/>
                        </a:lnT>
                        <a:solidFill>
                          <a:srgbClr val="0070C0"/>
                        </a:solidFill>
                      </a:tcPr>
                    </a:tc>
                    <a:tc>
                      <a:txBody>
                        <a:bodyPr/>
                        <a:lstStyle/>
                        <a:p>
                          <a:pPr algn="ctr"/>
                          <a:r>
                            <a:rPr lang="en-US" altLang="zh-CN" sz="2400" dirty="0">
                              <a:solidFill>
                                <a:srgbClr val="FFFF00"/>
                              </a:solidFill>
                            </a:rPr>
                            <a:t>2</a:t>
                          </a:r>
                          <a:endParaRPr lang="zh-CN" altLang="en-US" sz="2400" dirty="0">
                            <a:solidFill>
                              <a:srgbClr val="FFFF00"/>
                            </a:solidFill>
                          </a:endParaRPr>
                        </a:p>
                      </a:txBody>
                      <a:tcPr anchor="ctr">
                        <a:lnT w="28575" cap="flat" cmpd="sng" algn="ctr">
                          <a:solidFill>
                            <a:srgbClr val="7030A0"/>
                          </a:solidFill>
                          <a:prstDash val="solid"/>
                          <a:round/>
                          <a:headEnd type="none" w="med" len="med"/>
                          <a:tailEnd type="none" w="med" len="med"/>
                        </a:lnT>
                        <a:solidFill>
                          <a:srgbClr val="0070C0"/>
                        </a:solidFill>
                      </a:tcPr>
                    </a:tc>
                    <a:tc>
                      <a:txBody>
                        <a:bodyPr/>
                        <a:lstStyle/>
                        <a:p>
                          <a:pPr algn="ctr"/>
                          <a:r>
                            <a:rPr lang="en-US" altLang="zh-CN" sz="2400" dirty="0">
                              <a:solidFill>
                                <a:srgbClr val="FFFF00"/>
                              </a:solidFill>
                            </a:rPr>
                            <a:t>3</a:t>
                          </a:r>
                          <a:endParaRPr lang="zh-CN" altLang="en-US" sz="2400" dirty="0">
                            <a:solidFill>
                              <a:srgbClr val="FFFF00"/>
                            </a:solidFill>
                          </a:endParaRPr>
                        </a:p>
                      </a:txBody>
                      <a:tcPr anchor="ctr">
                        <a:lnT w="28575" cap="flat" cmpd="sng" algn="ctr">
                          <a:solidFill>
                            <a:srgbClr val="7030A0"/>
                          </a:solidFill>
                          <a:prstDash val="solid"/>
                          <a:round/>
                          <a:headEnd type="none" w="med" len="med"/>
                          <a:tailEnd type="none" w="med" len="med"/>
                        </a:lnT>
                        <a:solidFill>
                          <a:srgbClr val="0070C0"/>
                        </a:solidFill>
                      </a:tcPr>
                    </a:tc>
                    <a:tc>
                      <a:txBody>
                        <a:bodyPr/>
                        <a:lstStyle/>
                        <a:p>
                          <a:pPr algn="ctr"/>
                          <a:r>
                            <a:rPr lang="en-US" altLang="zh-CN" sz="2400" dirty="0">
                              <a:solidFill>
                                <a:srgbClr val="FFFF00"/>
                              </a:solidFill>
                            </a:rPr>
                            <a:t>4</a:t>
                          </a:r>
                          <a:endParaRPr lang="zh-CN" altLang="en-US" sz="2400" dirty="0">
                            <a:solidFill>
                              <a:srgbClr val="FFFF00"/>
                            </a:solidFill>
                          </a:endParaRPr>
                        </a:p>
                      </a:txBody>
                      <a:tcPr anchor="ctr">
                        <a:lnT w="28575" cap="flat" cmpd="sng" algn="ctr">
                          <a:solidFill>
                            <a:srgbClr val="7030A0"/>
                          </a:solidFill>
                          <a:prstDash val="solid"/>
                          <a:round/>
                          <a:headEnd type="none" w="med" len="med"/>
                          <a:tailEnd type="none" w="med" len="med"/>
                        </a:lnT>
                        <a:solidFill>
                          <a:srgbClr val="0070C0"/>
                        </a:solidFill>
                      </a:tcPr>
                    </a:tc>
                    <a:tc>
                      <a:txBody>
                        <a:bodyPr/>
                        <a:lstStyle/>
                        <a:p>
                          <a:pPr algn="ctr"/>
                          <a:r>
                            <a:rPr lang="en-US" altLang="zh-CN" sz="2400" dirty="0">
                              <a:solidFill>
                                <a:srgbClr val="FFFF00"/>
                              </a:solidFill>
                            </a:rPr>
                            <a:t>5</a:t>
                          </a:r>
                          <a:endParaRPr lang="zh-CN" altLang="en-US" sz="2400" dirty="0">
                            <a:solidFill>
                              <a:srgbClr val="FFFF00"/>
                            </a:solidFill>
                          </a:endParaRPr>
                        </a:p>
                      </a:txBody>
                      <a:tcPr anchor="ctr">
                        <a:lnR w="28575" cap="flat" cmpd="sng" algn="ctr">
                          <a:solidFill>
                            <a:srgbClr val="7030A0"/>
                          </a:solidFill>
                          <a:prstDash val="solid"/>
                          <a:round/>
                          <a:headEnd type="none" w="med" len="med"/>
                          <a:tailEnd type="none" w="med" len="med"/>
                        </a:lnR>
                        <a:lnT w="28575" cap="flat" cmpd="sng" algn="ctr">
                          <a:solidFill>
                            <a:srgbClr val="7030A0"/>
                          </a:solidFill>
                          <a:prstDash val="solid"/>
                          <a:round/>
                          <a:headEnd type="none" w="med" len="med"/>
                          <a:tailEnd type="none" w="med" len="med"/>
                        </a:lnT>
                        <a:solidFill>
                          <a:srgbClr val="0070C0"/>
                        </a:solidFill>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800" b="1" i="1" smtClean="0">
                                        <a:solidFill>
                                          <a:srgbClr val="FFFF00"/>
                                        </a:solidFill>
                                        <a:effectLst>
                                          <a:outerShdw dist="38100" dir="2700000" algn="tl">
                                            <a:srgbClr val="000000"/>
                                          </a:outerShdw>
                                        </a:effectLst>
                                        <a:latin typeface="Cambria Math" panose="02040503050406030204" pitchFamily="18" charset="0"/>
                                        <a:ea typeface="微软雅黑" pitchFamily="34" charset="-122"/>
                                      </a:rPr>
                                    </m:ctrlPr>
                                  </m:sSubPr>
                                  <m:e>
                                    <m:r>
                                      <a:rPr lang="en-US" altLang="zh-CN" sz="1800" b="1">
                                        <a:solidFill>
                                          <a:srgbClr val="FFFF00"/>
                                        </a:solidFill>
                                        <a:effectLst>
                                          <a:outerShdw dist="38100" dir="2700000" algn="tl">
                                            <a:srgbClr val="000000"/>
                                          </a:outerShdw>
                                        </a:effectLst>
                                        <a:latin typeface="Cambria Math"/>
                                        <a:ea typeface="微软雅黑" pitchFamily="34" charset="-122"/>
                                      </a:rPr>
                                      <m:t>𝐶</m:t>
                                    </m:r>
                                  </m:e>
                                  <m:sub>
                                    <m:r>
                                      <a:rPr lang="en-US" altLang="zh-CN" sz="1800" b="1">
                                        <a:solidFill>
                                          <a:srgbClr val="FFFF00"/>
                                        </a:solidFill>
                                        <a:effectLst>
                                          <a:outerShdw dist="38100" dir="2700000" algn="tl">
                                            <a:srgbClr val="000000"/>
                                          </a:outerShdw>
                                        </a:effectLst>
                                        <a:latin typeface="Cambria Math"/>
                                        <a:ea typeface="微软雅黑" pitchFamily="34" charset="-122"/>
                                      </a:rPr>
                                      <m:t>1</m:t>
                                    </m:r>
                                  </m:sub>
                                </m:sSub>
                              </m:oMath>
                            </m:oMathPara>
                          </a14:m>
                          <a:endParaRPr lang="zh-CN" altLang="en-US" dirty="0">
                            <a:solidFill>
                              <a:srgbClr val="FFFF00"/>
                            </a:solidFill>
                          </a:endParaRPr>
                        </a:p>
                      </a:txBody>
                      <a:tcPr>
                        <a:lnL w="28575" cap="flat" cmpd="sng" algn="ctr">
                          <a:solidFill>
                            <a:srgbClr val="7030A0"/>
                          </a:solidFill>
                          <a:prstDash val="solid"/>
                          <a:round/>
                          <a:headEnd type="none" w="med" len="med"/>
                          <a:tailEnd type="none" w="med" len="med"/>
                        </a:lnL>
                        <a:solidFill>
                          <a:srgbClr val="0070C0"/>
                        </a:solidFill>
                      </a:tcPr>
                    </a:tc>
                    <a:tc>
                      <a:txBody>
                        <a:bodyPr/>
                        <a:lstStyle/>
                        <a:p>
                          <a:pPr algn="ctr"/>
                          <a:r>
                            <a:rPr lang="en-US" altLang="zh-CN" dirty="0"/>
                            <a:t>0</a:t>
                          </a: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r>
                            <a:rPr lang="en-US" altLang="zh-CN" dirty="0"/>
                            <a:t>0</a:t>
                          </a:r>
                          <a:endParaRPr lang="zh-CN" altLang="en-US" dirty="0"/>
                        </a:p>
                      </a:txBody>
                      <a:tcPr anchor="ctr"/>
                    </a:tc>
                    <a:tc>
                      <a:txBody>
                        <a:bodyPr/>
                        <a:lstStyle/>
                        <a:p>
                          <a:pPr algn="ctr"/>
                          <a:r>
                            <a:rPr lang="en-US" altLang="zh-CN" dirty="0"/>
                            <a:t>0</a:t>
                          </a:r>
                          <a:endParaRPr lang="zh-CN" altLang="en-US" dirty="0"/>
                        </a:p>
                      </a:txBody>
                      <a:tcPr anchor="ctr"/>
                    </a:tc>
                    <a:tc>
                      <a:txBody>
                        <a:bodyPr/>
                        <a:lstStyle/>
                        <a:p>
                          <a:pPr algn="ctr"/>
                          <a:r>
                            <a:rPr lang="en-US" altLang="zh-CN" dirty="0"/>
                            <a:t>0</a:t>
                          </a:r>
                          <a:endParaRPr lang="zh-CN" altLang="en-US" dirty="0"/>
                        </a:p>
                      </a:txBody>
                      <a:tcPr anchor="ctr">
                        <a:lnR w="28575" cap="flat" cmpd="sng" algn="ctr">
                          <a:solidFill>
                            <a:srgbClr val="7030A0"/>
                          </a:solidFill>
                          <a:prstDash val="solid"/>
                          <a:round/>
                          <a:headEnd type="none" w="med" len="med"/>
                          <a:tailEnd type="none" w="med" len="med"/>
                        </a:lnR>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800" b="1" i="1" smtClean="0">
                                        <a:solidFill>
                                          <a:srgbClr val="FFFF00"/>
                                        </a:solidFill>
                                        <a:effectLst>
                                          <a:outerShdw dist="38100" dir="2700000" algn="tl">
                                            <a:srgbClr val="000000"/>
                                          </a:outerShdw>
                                        </a:effectLst>
                                        <a:latin typeface="Cambria Math" panose="02040503050406030204" pitchFamily="18" charset="0"/>
                                        <a:ea typeface="微软雅黑" pitchFamily="34" charset="-122"/>
                                      </a:rPr>
                                    </m:ctrlPr>
                                  </m:sSubPr>
                                  <m:e>
                                    <m:r>
                                      <a:rPr lang="en-US" altLang="zh-CN" sz="1800" b="1">
                                        <a:solidFill>
                                          <a:srgbClr val="FFFF00"/>
                                        </a:solidFill>
                                        <a:effectLst>
                                          <a:outerShdw dist="38100" dir="2700000" algn="tl">
                                            <a:srgbClr val="000000"/>
                                          </a:outerShdw>
                                        </a:effectLst>
                                        <a:latin typeface="Cambria Math"/>
                                        <a:ea typeface="微软雅黑" pitchFamily="34" charset="-122"/>
                                      </a:rPr>
                                      <m:t>𝐶</m:t>
                                    </m:r>
                                  </m:e>
                                  <m:sub>
                                    <m:r>
                                      <a:rPr lang="en-US" altLang="zh-CN" sz="1800" b="1" i="0" smtClean="0">
                                        <a:solidFill>
                                          <a:srgbClr val="FFFF00"/>
                                        </a:solidFill>
                                        <a:effectLst>
                                          <a:outerShdw dist="38100" dir="2700000" algn="tl">
                                            <a:srgbClr val="000000"/>
                                          </a:outerShdw>
                                        </a:effectLst>
                                        <a:latin typeface="Cambria Math"/>
                                        <a:ea typeface="微软雅黑" pitchFamily="34" charset="-122"/>
                                      </a:rPr>
                                      <m:t>𝟐</m:t>
                                    </m:r>
                                  </m:sub>
                                </m:sSub>
                              </m:oMath>
                            </m:oMathPara>
                          </a14:m>
                          <a:endParaRPr lang="zh-CN" altLang="en-US" dirty="0">
                            <a:solidFill>
                              <a:srgbClr val="FFFF00"/>
                            </a:solidFill>
                          </a:endParaRPr>
                        </a:p>
                      </a:txBody>
                      <a:tcPr>
                        <a:lnL w="28575" cap="flat" cmpd="sng" algn="ctr">
                          <a:solidFill>
                            <a:srgbClr val="7030A0"/>
                          </a:solidFill>
                          <a:prstDash val="solid"/>
                          <a:round/>
                          <a:headEnd type="none" w="med" len="med"/>
                          <a:tailEnd type="none" w="med" len="med"/>
                        </a:lnL>
                        <a:solidFill>
                          <a:srgbClr val="0070C0"/>
                        </a:solidFill>
                      </a:tcPr>
                    </a:tc>
                    <a:tc>
                      <a:txBody>
                        <a:bodyPr/>
                        <a:lstStyle/>
                        <a:p>
                          <a:pPr algn="ctr"/>
                          <a:r>
                            <a:rPr lang="en-US" altLang="zh-CN" dirty="0"/>
                            <a:t>0</a:t>
                          </a:r>
                          <a:endParaRPr lang="zh-CN" altLang="en-US" dirty="0"/>
                        </a:p>
                      </a:txBody>
                      <a:tcPr anchor="ctr"/>
                    </a:tc>
                    <a:tc>
                      <a:txBody>
                        <a:bodyPr/>
                        <a:lstStyle/>
                        <a:p>
                          <a:pPr algn="ctr"/>
                          <a:r>
                            <a:rPr lang="en-US" altLang="zh-CN" dirty="0"/>
                            <a:t>0</a:t>
                          </a:r>
                          <a:endParaRPr lang="zh-CN" altLang="en-US" dirty="0"/>
                        </a:p>
                      </a:txBody>
                      <a:tcPr anchor="ctr"/>
                    </a:tc>
                    <a:tc>
                      <a:txBody>
                        <a:bodyPr/>
                        <a:lstStyle/>
                        <a:p>
                          <a:pPr algn="ctr"/>
                          <a:r>
                            <a:rPr lang="en-US" altLang="zh-CN" dirty="0"/>
                            <a:t>0</a:t>
                          </a: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r>
                            <a:rPr lang="en-US" altLang="zh-CN" dirty="0"/>
                            <a:t>0</a:t>
                          </a:r>
                          <a:endParaRPr lang="zh-CN" altLang="en-US" dirty="0"/>
                        </a:p>
                      </a:txBody>
                      <a:tcPr anchor="ctr">
                        <a:lnR w="28575" cap="flat" cmpd="sng" algn="ctr">
                          <a:solidFill>
                            <a:srgbClr val="7030A0"/>
                          </a:solidFill>
                          <a:prstDash val="solid"/>
                          <a:round/>
                          <a:headEnd type="none" w="med" len="med"/>
                          <a:tailEnd type="none" w="med" len="med"/>
                        </a:lnR>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800" b="1" i="1" smtClean="0">
                                        <a:solidFill>
                                          <a:srgbClr val="FFFF00"/>
                                        </a:solidFill>
                                        <a:effectLst>
                                          <a:outerShdw dist="38100" dir="2700000" algn="tl">
                                            <a:srgbClr val="000000"/>
                                          </a:outerShdw>
                                        </a:effectLst>
                                        <a:latin typeface="Cambria Math" panose="02040503050406030204" pitchFamily="18" charset="0"/>
                                        <a:ea typeface="微软雅黑" pitchFamily="34" charset="-122"/>
                                      </a:rPr>
                                    </m:ctrlPr>
                                  </m:sSubPr>
                                  <m:e>
                                    <m:r>
                                      <a:rPr lang="en-US" altLang="zh-CN" sz="1800" b="1">
                                        <a:solidFill>
                                          <a:srgbClr val="FFFF00"/>
                                        </a:solidFill>
                                        <a:effectLst>
                                          <a:outerShdw dist="38100" dir="2700000" algn="tl">
                                            <a:srgbClr val="000000"/>
                                          </a:outerShdw>
                                        </a:effectLst>
                                        <a:latin typeface="Cambria Math"/>
                                        <a:ea typeface="微软雅黑" pitchFamily="34" charset="-122"/>
                                      </a:rPr>
                                      <m:t>𝐶</m:t>
                                    </m:r>
                                  </m:e>
                                  <m:sub>
                                    <m:r>
                                      <a:rPr lang="en-US" altLang="zh-CN" sz="1800" b="1" i="0" smtClean="0">
                                        <a:solidFill>
                                          <a:srgbClr val="FFFF00"/>
                                        </a:solidFill>
                                        <a:effectLst>
                                          <a:outerShdw dist="38100" dir="2700000" algn="tl">
                                            <a:srgbClr val="000000"/>
                                          </a:outerShdw>
                                        </a:effectLst>
                                        <a:latin typeface="Cambria Math"/>
                                        <a:ea typeface="微软雅黑" pitchFamily="34" charset="-122"/>
                                      </a:rPr>
                                      <m:t>𝟑</m:t>
                                    </m:r>
                                  </m:sub>
                                </m:sSub>
                              </m:oMath>
                            </m:oMathPara>
                          </a14:m>
                          <a:endParaRPr lang="zh-CN" altLang="en-US" dirty="0">
                            <a:solidFill>
                              <a:srgbClr val="FFFF00"/>
                            </a:solidFill>
                          </a:endParaRPr>
                        </a:p>
                      </a:txBody>
                      <a:tcPr>
                        <a:lnL w="28575" cap="flat" cmpd="sng" algn="ctr">
                          <a:solidFill>
                            <a:srgbClr val="7030A0"/>
                          </a:solidFill>
                          <a:prstDash val="solid"/>
                          <a:round/>
                          <a:headEnd type="none" w="med" len="med"/>
                          <a:tailEnd type="none" w="med" len="med"/>
                        </a:lnL>
                        <a:solidFill>
                          <a:srgbClr val="0070C0"/>
                        </a:solidFill>
                      </a:tcPr>
                    </a:tc>
                    <a:tc>
                      <a:txBody>
                        <a:bodyPr/>
                        <a:lstStyle/>
                        <a:p>
                          <a:pPr algn="ctr"/>
                          <a:r>
                            <a:rPr lang="en-US" altLang="zh-CN" dirty="0"/>
                            <a:t>1</a:t>
                          </a:r>
                          <a:endParaRPr lang="zh-CN" altLang="en-US" dirty="0"/>
                        </a:p>
                      </a:txBody>
                      <a:tcPr anchor="ctr"/>
                    </a:tc>
                    <a:tc>
                      <a:txBody>
                        <a:bodyPr/>
                        <a:lstStyle/>
                        <a:p>
                          <a:pPr algn="ctr"/>
                          <a:r>
                            <a:rPr lang="en-US" altLang="zh-CN" dirty="0"/>
                            <a:t>0</a:t>
                          </a:r>
                          <a:endParaRPr lang="zh-CN" altLang="en-US" dirty="0"/>
                        </a:p>
                      </a:txBody>
                      <a:tcPr anchor="ctr"/>
                    </a:tc>
                    <a:tc>
                      <a:txBody>
                        <a:bodyPr/>
                        <a:lstStyle/>
                        <a:p>
                          <a:pPr algn="ctr"/>
                          <a:r>
                            <a:rPr lang="en-US" altLang="zh-CN" dirty="0"/>
                            <a:t>0</a:t>
                          </a:r>
                          <a:endParaRPr lang="zh-CN" altLang="en-US" dirty="0"/>
                        </a:p>
                      </a:txBody>
                      <a:tcPr anchor="ctr"/>
                    </a:tc>
                    <a:tc>
                      <a:txBody>
                        <a:bodyPr/>
                        <a:lstStyle/>
                        <a:p>
                          <a:pPr algn="ctr"/>
                          <a:r>
                            <a:rPr lang="en-US" altLang="zh-CN" dirty="0"/>
                            <a:t>0</a:t>
                          </a:r>
                          <a:endParaRPr lang="zh-CN" altLang="en-US" dirty="0"/>
                        </a:p>
                      </a:txBody>
                      <a:tcPr anchor="ctr"/>
                    </a:tc>
                    <a:tc>
                      <a:txBody>
                        <a:bodyPr/>
                        <a:lstStyle/>
                        <a:p>
                          <a:pPr algn="ctr"/>
                          <a:r>
                            <a:rPr lang="en-US" altLang="zh-CN" dirty="0"/>
                            <a:t>0</a:t>
                          </a:r>
                          <a:endParaRPr lang="zh-CN" altLang="en-US" dirty="0"/>
                        </a:p>
                      </a:txBody>
                      <a:tcPr anchor="ctr">
                        <a:lnR w="28575" cap="flat" cmpd="sng" algn="ctr">
                          <a:solidFill>
                            <a:srgbClr val="7030A0"/>
                          </a:solidFill>
                          <a:prstDash val="solid"/>
                          <a:round/>
                          <a:headEnd type="none" w="med" len="med"/>
                          <a:tailEnd type="none" w="med" len="med"/>
                        </a:lnR>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800" b="1" i="1" smtClean="0">
                                        <a:solidFill>
                                          <a:srgbClr val="FFFF00"/>
                                        </a:solidFill>
                                        <a:effectLst>
                                          <a:outerShdw dist="38100" dir="2700000" algn="tl">
                                            <a:srgbClr val="000000"/>
                                          </a:outerShdw>
                                        </a:effectLst>
                                        <a:latin typeface="Cambria Math" panose="02040503050406030204" pitchFamily="18" charset="0"/>
                                        <a:ea typeface="微软雅黑" pitchFamily="34" charset="-122"/>
                                      </a:rPr>
                                    </m:ctrlPr>
                                  </m:sSubPr>
                                  <m:e>
                                    <m:r>
                                      <a:rPr lang="en-US" altLang="zh-CN" sz="1800" b="1">
                                        <a:solidFill>
                                          <a:srgbClr val="FFFF00"/>
                                        </a:solidFill>
                                        <a:effectLst>
                                          <a:outerShdw dist="38100" dir="2700000" algn="tl">
                                            <a:srgbClr val="000000"/>
                                          </a:outerShdw>
                                        </a:effectLst>
                                        <a:latin typeface="Cambria Math"/>
                                        <a:ea typeface="微软雅黑" pitchFamily="34" charset="-122"/>
                                      </a:rPr>
                                      <m:t>𝐶</m:t>
                                    </m:r>
                                  </m:e>
                                  <m:sub>
                                    <m:r>
                                      <a:rPr lang="en-US" altLang="zh-CN" sz="1800" b="1" i="0" smtClean="0">
                                        <a:solidFill>
                                          <a:srgbClr val="FFFF00"/>
                                        </a:solidFill>
                                        <a:effectLst>
                                          <a:outerShdw dist="38100" dir="2700000" algn="tl">
                                            <a:srgbClr val="000000"/>
                                          </a:outerShdw>
                                        </a:effectLst>
                                        <a:latin typeface="Cambria Math"/>
                                        <a:ea typeface="微软雅黑" pitchFamily="34" charset="-122"/>
                                      </a:rPr>
                                      <m:t>𝟒</m:t>
                                    </m:r>
                                  </m:sub>
                                </m:sSub>
                              </m:oMath>
                            </m:oMathPara>
                          </a14:m>
                          <a:endParaRPr lang="zh-CN" altLang="en-US" dirty="0">
                            <a:solidFill>
                              <a:srgbClr val="FFFF00"/>
                            </a:solidFill>
                          </a:endParaRPr>
                        </a:p>
                      </a:txBody>
                      <a:tcPr>
                        <a:lnL w="28575" cap="flat" cmpd="sng" algn="ctr">
                          <a:solidFill>
                            <a:srgbClr val="7030A0"/>
                          </a:solidFill>
                          <a:prstDash val="solid"/>
                          <a:round/>
                          <a:headEnd type="none" w="med" len="med"/>
                          <a:tailEnd type="none" w="med" len="med"/>
                        </a:lnL>
                        <a:solidFill>
                          <a:srgbClr val="0070C0"/>
                        </a:solidFill>
                      </a:tcPr>
                    </a:tc>
                    <a:tc>
                      <a:txBody>
                        <a:bodyPr/>
                        <a:lstStyle/>
                        <a:p>
                          <a:pPr algn="ctr"/>
                          <a:r>
                            <a:rPr lang="en-US" altLang="zh-CN" dirty="0"/>
                            <a:t>0</a:t>
                          </a:r>
                          <a:endParaRPr lang="zh-CN" altLang="en-US" dirty="0"/>
                        </a:p>
                      </a:txBody>
                      <a:tcPr anchor="ctr"/>
                    </a:tc>
                    <a:tc>
                      <a:txBody>
                        <a:bodyPr/>
                        <a:lstStyle/>
                        <a:p>
                          <a:pPr algn="ctr"/>
                          <a:r>
                            <a:rPr lang="en-US" altLang="zh-CN" dirty="0"/>
                            <a:t>0</a:t>
                          </a:r>
                          <a:endParaRPr lang="zh-CN" altLang="en-US" dirty="0"/>
                        </a:p>
                      </a:txBody>
                      <a:tcPr anchor="ctr"/>
                    </a:tc>
                    <a:tc>
                      <a:txBody>
                        <a:bodyPr/>
                        <a:lstStyle/>
                        <a:p>
                          <a:pPr algn="ctr"/>
                          <a:r>
                            <a:rPr lang="en-US" altLang="zh-CN" dirty="0"/>
                            <a:t>0</a:t>
                          </a:r>
                          <a:endParaRPr lang="zh-CN" altLang="en-US" dirty="0"/>
                        </a:p>
                      </a:txBody>
                      <a:tcPr anchor="ctr"/>
                    </a:tc>
                    <a:tc>
                      <a:txBody>
                        <a:bodyPr/>
                        <a:lstStyle/>
                        <a:p>
                          <a:pPr algn="ctr"/>
                          <a:r>
                            <a:rPr lang="en-US" altLang="zh-CN" dirty="0"/>
                            <a:t>0</a:t>
                          </a:r>
                          <a:endParaRPr lang="zh-CN" altLang="en-US" dirty="0"/>
                        </a:p>
                      </a:txBody>
                      <a:tcPr anchor="ctr"/>
                    </a:tc>
                    <a:tc>
                      <a:txBody>
                        <a:bodyPr/>
                        <a:lstStyle/>
                        <a:p>
                          <a:pPr algn="ctr"/>
                          <a:r>
                            <a:rPr lang="en-US" altLang="zh-CN" dirty="0"/>
                            <a:t>1</a:t>
                          </a:r>
                          <a:endParaRPr lang="zh-CN" altLang="en-US" dirty="0"/>
                        </a:p>
                      </a:txBody>
                      <a:tcPr anchor="ctr">
                        <a:lnR w="28575" cap="flat" cmpd="sng" algn="ctr">
                          <a:solidFill>
                            <a:srgbClr val="7030A0"/>
                          </a:solidFill>
                          <a:prstDash val="solid"/>
                          <a:round/>
                          <a:headEnd type="none" w="med" len="med"/>
                          <a:tailEnd type="none" w="med" len="med"/>
                        </a:lnR>
                      </a:tcPr>
                    </a:tc>
                    <a:extLst>
                      <a:ext uri="{0D108BD9-81ED-4DB2-BD59-A6C34878D82A}">
                        <a16:rowId xmlns:a16="http://schemas.microsoft.com/office/drawing/2014/main" val="1000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1800" b="1" i="1" smtClean="0">
                                        <a:solidFill>
                                          <a:srgbClr val="FFFF00"/>
                                        </a:solidFill>
                                        <a:effectLst>
                                          <a:outerShdw dist="38100" dir="2700000" algn="tl">
                                            <a:srgbClr val="000000"/>
                                          </a:outerShdw>
                                        </a:effectLst>
                                        <a:latin typeface="Cambria Math" panose="02040503050406030204" pitchFamily="18" charset="0"/>
                                        <a:ea typeface="微软雅黑" pitchFamily="34" charset="-122"/>
                                      </a:rPr>
                                    </m:ctrlPr>
                                  </m:sSubPr>
                                  <m:e>
                                    <m:r>
                                      <a:rPr lang="en-US" altLang="zh-CN" sz="1800" b="1">
                                        <a:solidFill>
                                          <a:srgbClr val="FFFF00"/>
                                        </a:solidFill>
                                        <a:effectLst>
                                          <a:outerShdw dist="38100" dir="2700000" algn="tl">
                                            <a:srgbClr val="000000"/>
                                          </a:outerShdw>
                                        </a:effectLst>
                                        <a:latin typeface="Cambria Math"/>
                                        <a:ea typeface="微软雅黑" pitchFamily="34" charset="-122"/>
                                      </a:rPr>
                                      <m:t>𝐶</m:t>
                                    </m:r>
                                  </m:e>
                                  <m:sub>
                                    <m:r>
                                      <a:rPr lang="en-US" altLang="zh-CN" sz="1800" b="1" i="0" smtClean="0">
                                        <a:solidFill>
                                          <a:srgbClr val="FFFF00"/>
                                        </a:solidFill>
                                        <a:effectLst>
                                          <a:outerShdw dist="38100" dir="2700000" algn="tl">
                                            <a:srgbClr val="000000"/>
                                          </a:outerShdw>
                                        </a:effectLst>
                                        <a:latin typeface="Cambria Math"/>
                                        <a:ea typeface="微软雅黑" pitchFamily="34" charset="-122"/>
                                      </a:rPr>
                                      <m:t>𝟓</m:t>
                                    </m:r>
                                  </m:sub>
                                </m:sSub>
                              </m:oMath>
                            </m:oMathPara>
                          </a14:m>
                          <a:endParaRPr lang="zh-CN" altLang="en-US" dirty="0">
                            <a:solidFill>
                              <a:srgbClr val="FFFF00"/>
                            </a:solidFill>
                          </a:endParaRPr>
                        </a:p>
                      </a:txBody>
                      <a:tcPr>
                        <a:lnL w="28575" cap="flat" cmpd="sng" algn="ctr">
                          <a:solidFill>
                            <a:srgbClr val="7030A0"/>
                          </a:solidFill>
                          <a:prstDash val="solid"/>
                          <a:round/>
                          <a:headEnd type="none" w="med" len="med"/>
                          <a:tailEnd type="none" w="med" len="med"/>
                        </a:lnL>
                        <a:lnB w="28575" cap="flat" cmpd="sng" algn="ctr">
                          <a:solidFill>
                            <a:srgbClr val="7030A0"/>
                          </a:solidFill>
                          <a:prstDash val="solid"/>
                          <a:round/>
                          <a:headEnd type="none" w="med" len="med"/>
                          <a:tailEnd type="none" w="med" len="med"/>
                        </a:lnB>
                        <a:solidFill>
                          <a:srgbClr val="0070C0"/>
                        </a:solidFill>
                      </a:tcPr>
                    </a:tc>
                    <a:tc>
                      <a:txBody>
                        <a:bodyPr/>
                        <a:lstStyle/>
                        <a:p>
                          <a:pPr algn="ctr"/>
                          <a:r>
                            <a:rPr lang="en-US" altLang="zh-CN" dirty="0"/>
                            <a:t>0</a:t>
                          </a:r>
                          <a:endParaRPr lang="zh-CN" altLang="en-US" dirty="0"/>
                        </a:p>
                      </a:txBody>
                      <a:tcPr anchor="ctr">
                        <a:lnB w="28575" cap="flat" cmpd="sng" algn="ctr">
                          <a:solidFill>
                            <a:srgbClr val="7030A0"/>
                          </a:solidFill>
                          <a:prstDash val="solid"/>
                          <a:round/>
                          <a:headEnd type="none" w="med" len="med"/>
                          <a:tailEnd type="none" w="med" len="med"/>
                        </a:lnB>
                      </a:tcPr>
                    </a:tc>
                    <a:tc>
                      <a:txBody>
                        <a:bodyPr/>
                        <a:lstStyle/>
                        <a:p>
                          <a:pPr algn="ctr"/>
                          <a:r>
                            <a:rPr lang="en-US" altLang="zh-CN" dirty="0"/>
                            <a:t>0</a:t>
                          </a:r>
                          <a:endParaRPr lang="zh-CN" altLang="en-US" dirty="0"/>
                        </a:p>
                      </a:txBody>
                      <a:tcPr anchor="ctr">
                        <a:lnB w="28575" cap="flat" cmpd="sng" algn="ctr">
                          <a:solidFill>
                            <a:srgbClr val="7030A0"/>
                          </a:solidFill>
                          <a:prstDash val="solid"/>
                          <a:round/>
                          <a:headEnd type="none" w="med" len="med"/>
                          <a:tailEnd type="none" w="med" len="med"/>
                        </a:lnB>
                      </a:tcPr>
                    </a:tc>
                    <a:tc>
                      <a:txBody>
                        <a:bodyPr/>
                        <a:lstStyle/>
                        <a:p>
                          <a:pPr algn="ctr"/>
                          <a:r>
                            <a:rPr lang="en-US" altLang="zh-CN" dirty="0"/>
                            <a:t>1</a:t>
                          </a:r>
                          <a:endParaRPr lang="zh-CN" altLang="en-US" dirty="0"/>
                        </a:p>
                      </a:txBody>
                      <a:tcPr anchor="ctr">
                        <a:lnB w="28575" cap="flat" cmpd="sng" algn="ctr">
                          <a:solidFill>
                            <a:srgbClr val="7030A0"/>
                          </a:solidFill>
                          <a:prstDash val="solid"/>
                          <a:round/>
                          <a:headEnd type="none" w="med" len="med"/>
                          <a:tailEnd type="none" w="med" len="med"/>
                        </a:lnB>
                      </a:tcPr>
                    </a:tc>
                    <a:tc>
                      <a:txBody>
                        <a:bodyPr/>
                        <a:lstStyle/>
                        <a:p>
                          <a:pPr algn="ctr"/>
                          <a:r>
                            <a:rPr lang="en-US" altLang="zh-CN" dirty="0"/>
                            <a:t>0</a:t>
                          </a:r>
                          <a:endParaRPr lang="zh-CN" altLang="en-US" dirty="0"/>
                        </a:p>
                      </a:txBody>
                      <a:tcPr anchor="ctr">
                        <a:lnB w="28575" cap="flat" cmpd="sng" algn="ctr">
                          <a:solidFill>
                            <a:srgbClr val="7030A0"/>
                          </a:solidFill>
                          <a:prstDash val="solid"/>
                          <a:round/>
                          <a:headEnd type="none" w="med" len="med"/>
                          <a:tailEnd type="none" w="med" len="med"/>
                        </a:lnB>
                      </a:tcPr>
                    </a:tc>
                    <a:tc>
                      <a:txBody>
                        <a:bodyPr/>
                        <a:lstStyle/>
                        <a:p>
                          <a:pPr algn="ctr"/>
                          <a:r>
                            <a:rPr lang="en-US" altLang="zh-CN" dirty="0"/>
                            <a:t>0</a:t>
                          </a:r>
                          <a:endParaRPr lang="zh-CN" altLang="en-US" dirty="0"/>
                        </a:p>
                      </a:txBody>
                      <a:tcPr anchor="ctr">
                        <a:lnR w="28575" cap="flat" cmpd="sng" algn="ctr">
                          <a:solidFill>
                            <a:srgbClr val="7030A0"/>
                          </a:solidFill>
                          <a:prstDash val="solid"/>
                          <a:round/>
                          <a:headEnd type="none" w="med" len="med"/>
                          <a:tailEnd type="none" w="med" len="med"/>
                        </a:lnR>
                        <a:lnB w="28575" cap="flat" cmpd="sng" algn="ctr">
                          <a:solidFill>
                            <a:srgbClr val="7030A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mc:Choice>
        <mc:Fallback xmlns="">
          <p:graphicFrame>
            <p:nvGraphicFramePr>
              <p:cNvPr id="8" name="表格 7"/>
              <p:cNvGraphicFramePr>
                <a:graphicFrameLocks noGrp="1"/>
              </p:cNvGraphicFramePr>
              <p:nvPr>
                <p:extLst>
                  <p:ext uri="{D42A27DB-BD31-4B8C-83A1-F6EECF244321}">
                    <p14:modId xmlns:p14="http://schemas.microsoft.com/office/powerpoint/2010/main" val="2813451271"/>
                  </p:ext>
                </p:extLst>
              </p:nvPr>
            </p:nvGraphicFramePr>
            <p:xfrm>
              <a:off x="705878" y="3810686"/>
              <a:ext cx="3605530" cy="2494280"/>
            </p:xfrm>
            <a:graphic>
              <a:graphicData uri="http://schemas.openxmlformats.org/drawingml/2006/table">
                <a:tbl>
                  <a:tblPr firstRow="1" firstCol="1" bandRow="1">
                    <a:tableStyleId>{5C22544A-7EE6-4342-B048-85BDC9FD1C3A}</a:tableStyleId>
                  </a:tblPr>
                  <a:tblGrid>
                    <a:gridCol w="1421130"/>
                    <a:gridCol w="436880"/>
                    <a:gridCol w="436880"/>
                    <a:gridCol w="436880"/>
                    <a:gridCol w="436880"/>
                    <a:gridCol w="436880"/>
                  </a:tblGrid>
                  <a:tr h="640080">
                    <a:tc>
                      <a:txBody>
                        <a:bodyPr/>
                        <a:lstStyle/>
                        <a:p>
                          <a:r>
                            <a:rPr lang="zh-CN" altLang="en-US" baseline="0" dirty="0" smtClean="0"/>
                            <a:t>            </a:t>
                          </a:r>
                          <a:r>
                            <a:rPr lang="zh-CN" altLang="en-US" dirty="0" smtClean="0"/>
                            <a:t>次序</a:t>
                          </a:r>
                          <a:endParaRPr lang="en-US" altLang="zh-CN" dirty="0" smtClean="0"/>
                        </a:p>
                        <a:p>
                          <a:r>
                            <a:rPr lang="zh-CN" altLang="en-US" dirty="0" smtClean="0"/>
                            <a:t>城市</a:t>
                          </a:r>
                          <a:endParaRPr lang="zh-CN" altLang="en-US" dirty="0"/>
                        </a:p>
                      </a:txBody>
                      <a:tcPr>
                        <a:lnL w="28575" cap="flat" cmpd="sng" algn="ctr">
                          <a:solidFill>
                            <a:srgbClr val="7030A0"/>
                          </a:solidFill>
                          <a:prstDash val="solid"/>
                          <a:round/>
                          <a:headEnd type="none" w="med" len="med"/>
                          <a:tailEnd type="none" w="med" len="med"/>
                        </a:lnL>
                        <a:lnT w="28575" cap="flat" cmpd="sng" algn="ctr">
                          <a:solidFill>
                            <a:srgbClr val="7030A0"/>
                          </a:solidFill>
                          <a:prstDash val="solid"/>
                          <a:round/>
                          <a:headEnd type="none" w="med" len="med"/>
                          <a:tailEnd type="none" w="med" len="med"/>
                        </a:lnT>
                        <a:lnTlToBr w="28575" cap="flat" cmpd="sng" algn="ctr">
                          <a:solidFill>
                            <a:schemeClr val="bg1"/>
                          </a:solidFill>
                          <a:prstDash val="solid"/>
                          <a:round/>
                          <a:headEnd type="none" w="med" len="med"/>
                          <a:tailEnd type="none" w="med" len="med"/>
                        </a:lnTlToBr>
                        <a:solidFill>
                          <a:srgbClr val="002060"/>
                        </a:solidFill>
                      </a:tcPr>
                    </a:tc>
                    <a:tc>
                      <a:txBody>
                        <a:bodyPr/>
                        <a:lstStyle/>
                        <a:p>
                          <a:pPr algn="ctr"/>
                          <a:r>
                            <a:rPr lang="en-US" altLang="zh-CN" sz="2400" dirty="0" smtClean="0">
                              <a:solidFill>
                                <a:srgbClr val="FFFF00"/>
                              </a:solidFill>
                            </a:rPr>
                            <a:t>1</a:t>
                          </a:r>
                          <a:endParaRPr lang="zh-CN" altLang="en-US" sz="2400" dirty="0">
                            <a:solidFill>
                              <a:srgbClr val="FFFF00"/>
                            </a:solidFill>
                          </a:endParaRPr>
                        </a:p>
                      </a:txBody>
                      <a:tcPr anchor="ctr">
                        <a:lnT w="28575" cap="flat" cmpd="sng" algn="ctr">
                          <a:solidFill>
                            <a:srgbClr val="7030A0"/>
                          </a:solidFill>
                          <a:prstDash val="solid"/>
                          <a:round/>
                          <a:headEnd type="none" w="med" len="med"/>
                          <a:tailEnd type="none" w="med" len="med"/>
                        </a:lnT>
                        <a:solidFill>
                          <a:srgbClr val="0070C0"/>
                        </a:solidFill>
                      </a:tcPr>
                    </a:tc>
                    <a:tc>
                      <a:txBody>
                        <a:bodyPr/>
                        <a:lstStyle/>
                        <a:p>
                          <a:pPr algn="ctr"/>
                          <a:r>
                            <a:rPr lang="en-US" altLang="zh-CN" sz="2400" dirty="0" smtClean="0">
                              <a:solidFill>
                                <a:srgbClr val="FFFF00"/>
                              </a:solidFill>
                            </a:rPr>
                            <a:t>2</a:t>
                          </a:r>
                          <a:endParaRPr lang="zh-CN" altLang="en-US" sz="2400" dirty="0">
                            <a:solidFill>
                              <a:srgbClr val="FFFF00"/>
                            </a:solidFill>
                          </a:endParaRPr>
                        </a:p>
                      </a:txBody>
                      <a:tcPr anchor="ctr">
                        <a:lnT w="28575" cap="flat" cmpd="sng" algn="ctr">
                          <a:solidFill>
                            <a:srgbClr val="7030A0"/>
                          </a:solidFill>
                          <a:prstDash val="solid"/>
                          <a:round/>
                          <a:headEnd type="none" w="med" len="med"/>
                          <a:tailEnd type="none" w="med" len="med"/>
                        </a:lnT>
                        <a:solidFill>
                          <a:srgbClr val="0070C0"/>
                        </a:solidFill>
                      </a:tcPr>
                    </a:tc>
                    <a:tc>
                      <a:txBody>
                        <a:bodyPr/>
                        <a:lstStyle/>
                        <a:p>
                          <a:pPr algn="ctr"/>
                          <a:r>
                            <a:rPr lang="en-US" altLang="zh-CN" sz="2400" dirty="0" smtClean="0">
                              <a:solidFill>
                                <a:srgbClr val="FFFF00"/>
                              </a:solidFill>
                            </a:rPr>
                            <a:t>3</a:t>
                          </a:r>
                          <a:endParaRPr lang="zh-CN" altLang="en-US" sz="2400" dirty="0">
                            <a:solidFill>
                              <a:srgbClr val="FFFF00"/>
                            </a:solidFill>
                          </a:endParaRPr>
                        </a:p>
                      </a:txBody>
                      <a:tcPr anchor="ctr">
                        <a:lnT w="28575" cap="flat" cmpd="sng" algn="ctr">
                          <a:solidFill>
                            <a:srgbClr val="7030A0"/>
                          </a:solidFill>
                          <a:prstDash val="solid"/>
                          <a:round/>
                          <a:headEnd type="none" w="med" len="med"/>
                          <a:tailEnd type="none" w="med" len="med"/>
                        </a:lnT>
                        <a:solidFill>
                          <a:srgbClr val="0070C0"/>
                        </a:solidFill>
                      </a:tcPr>
                    </a:tc>
                    <a:tc>
                      <a:txBody>
                        <a:bodyPr/>
                        <a:lstStyle/>
                        <a:p>
                          <a:pPr algn="ctr"/>
                          <a:r>
                            <a:rPr lang="en-US" altLang="zh-CN" sz="2400" dirty="0" smtClean="0">
                              <a:solidFill>
                                <a:srgbClr val="FFFF00"/>
                              </a:solidFill>
                            </a:rPr>
                            <a:t>4</a:t>
                          </a:r>
                          <a:endParaRPr lang="zh-CN" altLang="en-US" sz="2400" dirty="0">
                            <a:solidFill>
                              <a:srgbClr val="FFFF00"/>
                            </a:solidFill>
                          </a:endParaRPr>
                        </a:p>
                      </a:txBody>
                      <a:tcPr anchor="ctr">
                        <a:lnT w="28575" cap="flat" cmpd="sng" algn="ctr">
                          <a:solidFill>
                            <a:srgbClr val="7030A0"/>
                          </a:solidFill>
                          <a:prstDash val="solid"/>
                          <a:round/>
                          <a:headEnd type="none" w="med" len="med"/>
                          <a:tailEnd type="none" w="med" len="med"/>
                        </a:lnT>
                        <a:solidFill>
                          <a:srgbClr val="0070C0"/>
                        </a:solidFill>
                      </a:tcPr>
                    </a:tc>
                    <a:tc>
                      <a:txBody>
                        <a:bodyPr/>
                        <a:lstStyle/>
                        <a:p>
                          <a:pPr algn="ctr"/>
                          <a:r>
                            <a:rPr lang="en-US" altLang="zh-CN" sz="2400" dirty="0" smtClean="0">
                              <a:solidFill>
                                <a:srgbClr val="FFFF00"/>
                              </a:solidFill>
                            </a:rPr>
                            <a:t>5</a:t>
                          </a:r>
                          <a:endParaRPr lang="zh-CN" altLang="en-US" sz="2400" dirty="0">
                            <a:solidFill>
                              <a:srgbClr val="FFFF00"/>
                            </a:solidFill>
                          </a:endParaRPr>
                        </a:p>
                      </a:txBody>
                      <a:tcPr anchor="ctr">
                        <a:lnR w="28575" cap="flat" cmpd="sng" algn="ctr">
                          <a:solidFill>
                            <a:srgbClr val="7030A0"/>
                          </a:solidFill>
                          <a:prstDash val="solid"/>
                          <a:round/>
                          <a:headEnd type="none" w="med" len="med"/>
                          <a:tailEnd type="none" w="med" len="med"/>
                        </a:lnR>
                        <a:lnT w="28575" cap="flat" cmpd="sng" algn="ctr">
                          <a:solidFill>
                            <a:srgbClr val="7030A0"/>
                          </a:solidFill>
                          <a:prstDash val="solid"/>
                          <a:round/>
                          <a:headEnd type="none" w="med" len="med"/>
                          <a:tailEnd type="none" w="med" len="med"/>
                        </a:lnT>
                        <a:solidFill>
                          <a:srgbClr val="0070C0"/>
                        </a:solidFill>
                      </a:tcPr>
                    </a:tc>
                  </a:tr>
                  <a:tr h="370840">
                    <a:tc>
                      <a:txBody>
                        <a:bodyPr/>
                        <a:lstStyle/>
                        <a:p>
                          <a:endParaRPr lang="zh-CN"/>
                        </a:p>
                      </a:txBody>
                      <a:tcPr>
                        <a:lnL w="28575" cap="flat" cmpd="sng" algn="ctr">
                          <a:solidFill>
                            <a:srgbClr val="7030A0"/>
                          </a:solidFill>
                          <a:prstDash val="solid"/>
                          <a:round/>
                          <a:headEnd type="none" w="med" len="med"/>
                          <a:tailEnd type="none" w="med" len="med"/>
                        </a:lnL>
                        <a:blipFill rotWithShape="1">
                          <a:blip r:embed="rId5"/>
                          <a:stretch>
                            <a:fillRect l="-429" t="-183607" r="-154077" b="-424590"/>
                          </a:stretch>
                        </a:blipFill>
                      </a:tcPr>
                    </a:tc>
                    <a:tc>
                      <a:txBody>
                        <a:bodyPr/>
                        <a:lstStyle/>
                        <a:p>
                          <a:pPr algn="ctr"/>
                          <a:r>
                            <a:rPr lang="en-US" altLang="zh-CN" dirty="0" smtClean="0"/>
                            <a:t>0</a:t>
                          </a:r>
                          <a:endParaRPr lang="zh-CN" altLang="en-US" dirty="0"/>
                        </a:p>
                      </a:txBody>
                      <a:tcPr anchor="ctr"/>
                    </a:tc>
                    <a:tc>
                      <a:txBody>
                        <a:bodyPr/>
                        <a:lstStyle/>
                        <a:p>
                          <a:pPr algn="ctr"/>
                          <a:r>
                            <a:rPr lang="en-US" altLang="zh-CN" dirty="0" smtClean="0"/>
                            <a:t>1</a:t>
                          </a:r>
                          <a:endParaRPr lang="zh-CN" altLang="en-US" dirty="0"/>
                        </a:p>
                      </a:txBody>
                      <a:tcPr anchor="ctr"/>
                    </a:tc>
                    <a:tc>
                      <a:txBody>
                        <a:bodyPr/>
                        <a:lstStyle/>
                        <a:p>
                          <a:pPr algn="ctr"/>
                          <a:r>
                            <a:rPr lang="en-US" altLang="zh-CN" dirty="0" smtClean="0"/>
                            <a:t>0</a:t>
                          </a:r>
                          <a:endParaRPr lang="zh-CN" altLang="en-US" dirty="0"/>
                        </a:p>
                      </a:txBody>
                      <a:tcPr anchor="ctr"/>
                    </a:tc>
                    <a:tc>
                      <a:txBody>
                        <a:bodyPr/>
                        <a:lstStyle/>
                        <a:p>
                          <a:pPr algn="ctr"/>
                          <a:r>
                            <a:rPr lang="en-US" altLang="zh-CN" dirty="0" smtClean="0"/>
                            <a:t>0</a:t>
                          </a:r>
                          <a:endParaRPr lang="zh-CN" altLang="en-US" dirty="0"/>
                        </a:p>
                      </a:txBody>
                      <a:tcPr anchor="ctr"/>
                    </a:tc>
                    <a:tc>
                      <a:txBody>
                        <a:bodyPr/>
                        <a:lstStyle/>
                        <a:p>
                          <a:pPr algn="ctr"/>
                          <a:r>
                            <a:rPr lang="en-US" altLang="zh-CN" dirty="0" smtClean="0"/>
                            <a:t>0</a:t>
                          </a:r>
                          <a:endParaRPr lang="zh-CN" altLang="en-US" dirty="0"/>
                        </a:p>
                      </a:txBody>
                      <a:tcPr anchor="ctr">
                        <a:lnR w="28575" cap="flat" cmpd="sng" algn="ctr">
                          <a:solidFill>
                            <a:srgbClr val="7030A0"/>
                          </a:solidFill>
                          <a:prstDash val="solid"/>
                          <a:round/>
                          <a:headEnd type="none" w="med" len="med"/>
                          <a:tailEnd type="none" w="med" len="med"/>
                        </a:lnR>
                      </a:tcPr>
                    </a:tc>
                  </a:tr>
                  <a:tr h="370840">
                    <a:tc>
                      <a:txBody>
                        <a:bodyPr/>
                        <a:lstStyle/>
                        <a:p>
                          <a:endParaRPr lang="zh-CN"/>
                        </a:p>
                      </a:txBody>
                      <a:tcPr>
                        <a:lnL w="28575" cap="flat" cmpd="sng" algn="ctr">
                          <a:solidFill>
                            <a:srgbClr val="7030A0"/>
                          </a:solidFill>
                          <a:prstDash val="solid"/>
                          <a:round/>
                          <a:headEnd type="none" w="med" len="med"/>
                          <a:tailEnd type="none" w="med" len="med"/>
                        </a:lnL>
                        <a:blipFill rotWithShape="1">
                          <a:blip r:embed="rId5"/>
                          <a:stretch>
                            <a:fillRect l="-429" t="-283607" r="-154077" b="-324590"/>
                          </a:stretch>
                        </a:blipFill>
                      </a:tcPr>
                    </a:tc>
                    <a:tc>
                      <a:txBody>
                        <a:bodyPr/>
                        <a:lstStyle/>
                        <a:p>
                          <a:pPr algn="ctr"/>
                          <a:r>
                            <a:rPr lang="en-US" altLang="zh-CN" dirty="0" smtClean="0"/>
                            <a:t>0</a:t>
                          </a:r>
                          <a:endParaRPr lang="zh-CN" altLang="en-US" dirty="0"/>
                        </a:p>
                      </a:txBody>
                      <a:tcPr anchor="ctr"/>
                    </a:tc>
                    <a:tc>
                      <a:txBody>
                        <a:bodyPr/>
                        <a:lstStyle/>
                        <a:p>
                          <a:pPr algn="ctr"/>
                          <a:r>
                            <a:rPr lang="en-US" altLang="zh-CN" dirty="0" smtClean="0"/>
                            <a:t>0</a:t>
                          </a:r>
                          <a:endParaRPr lang="zh-CN" altLang="en-US" dirty="0"/>
                        </a:p>
                      </a:txBody>
                      <a:tcPr anchor="ctr"/>
                    </a:tc>
                    <a:tc>
                      <a:txBody>
                        <a:bodyPr/>
                        <a:lstStyle/>
                        <a:p>
                          <a:pPr algn="ctr"/>
                          <a:r>
                            <a:rPr lang="en-US" altLang="zh-CN" dirty="0" smtClean="0"/>
                            <a:t>0</a:t>
                          </a:r>
                          <a:endParaRPr lang="zh-CN" altLang="en-US" dirty="0"/>
                        </a:p>
                      </a:txBody>
                      <a:tcPr anchor="ctr"/>
                    </a:tc>
                    <a:tc>
                      <a:txBody>
                        <a:bodyPr/>
                        <a:lstStyle/>
                        <a:p>
                          <a:pPr algn="ctr"/>
                          <a:r>
                            <a:rPr lang="en-US" altLang="zh-CN" dirty="0" smtClean="0"/>
                            <a:t>1</a:t>
                          </a:r>
                          <a:endParaRPr lang="zh-CN" altLang="en-US" dirty="0"/>
                        </a:p>
                      </a:txBody>
                      <a:tcPr anchor="ctr"/>
                    </a:tc>
                    <a:tc>
                      <a:txBody>
                        <a:bodyPr/>
                        <a:lstStyle/>
                        <a:p>
                          <a:pPr algn="ctr"/>
                          <a:r>
                            <a:rPr lang="en-US" altLang="zh-CN" dirty="0" smtClean="0"/>
                            <a:t>0</a:t>
                          </a:r>
                          <a:endParaRPr lang="zh-CN" altLang="en-US" dirty="0"/>
                        </a:p>
                      </a:txBody>
                      <a:tcPr anchor="ctr">
                        <a:lnR w="28575" cap="flat" cmpd="sng" algn="ctr">
                          <a:solidFill>
                            <a:srgbClr val="7030A0"/>
                          </a:solidFill>
                          <a:prstDash val="solid"/>
                          <a:round/>
                          <a:headEnd type="none" w="med" len="med"/>
                          <a:tailEnd type="none" w="med" len="med"/>
                        </a:lnR>
                      </a:tcPr>
                    </a:tc>
                  </a:tr>
                  <a:tr h="370840">
                    <a:tc>
                      <a:txBody>
                        <a:bodyPr/>
                        <a:lstStyle/>
                        <a:p>
                          <a:endParaRPr lang="zh-CN"/>
                        </a:p>
                      </a:txBody>
                      <a:tcPr>
                        <a:lnL w="28575" cap="flat" cmpd="sng" algn="ctr">
                          <a:solidFill>
                            <a:srgbClr val="7030A0"/>
                          </a:solidFill>
                          <a:prstDash val="solid"/>
                          <a:round/>
                          <a:headEnd type="none" w="med" len="med"/>
                          <a:tailEnd type="none" w="med" len="med"/>
                        </a:lnL>
                        <a:blipFill rotWithShape="1">
                          <a:blip r:embed="rId5"/>
                          <a:stretch>
                            <a:fillRect l="-429" t="-390000" r="-154077" b="-230000"/>
                          </a:stretch>
                        </a:blipFill>
                      </a:tcPr>
                    </a:tc>
                    <a:tc>
                      <a:txBody>
                        <a:bodyPr/>
                        <a:lstStyle/>
                        <a:p>
                          <a:pPr algn="ctr"/>
                          <a:r>
                            <a:rPr lang="en-US" altLang="zh-CN" dirty="0" smtClean="0"/>
                            <a:t>1</a:t>
                          </a:r>
                          <a:endParaRPr lang="zh-CN" altLang="en-US" dirty="0"/>
                        </a:p>
                      </a:txBody>
                      <a:tcPr anchor="ctr"/>
                    </a:tc>
                    <a:tc>
                      <a:txBody>
                        <a:bodyPr/>
                        <a:lstStyle/>
                        <a:p>
                          <a:pPr algn="ctr"/>
                          <a:r>
                            <a:rPr lang="en-US" altLang="zh-CN" dirty="0" smtClean="0"/>
                            <a:t>0</a:t>
                          </a:r>
                          <a:endParaRPr lang="zh-CN" altLang="en-US" dirty="0"/>
                        </a:p>
                      </a:txBody>
                      <a:tcPr anchor="ctr"/>
                    </a:tc>
                    <a:tc>
                      <a:txBody>
                        <a:bodyPr/>
                        <a:lstStyle/>
                        <a:p>
                          <a:pPr algn="ctr"/>
                          <a:r>
                            <a:rPr lang="en-US" altLang="zh-CN" dirty="0" smtClean="0"/>
                            <a:t>0</a:t>
                          </a:r>
                          <a:endParaRPr lang="zh-CN" altLang="en-US" dirty="0"/>
                        </a:p>
                      </a:txBody>
                      <a:tcPr anchor="ctr"/>
                    </a:tc>
                    <a:tc>
                      <a:txBody>
                        <a:bodyPr/>
                        <a:lstStyle/>
                        <a:p>
                          <a:pPr algn="ctr"/>
                          <a:r>
                            <a:rPr lang="en-US" altLang="zh-CN" dirty="0" smtClean="0"/>
                            <a:t>0</a:t>
                          </a:r>
                          <a:endParaRPr lang="zh-CN" altLang="en-US" dirty="0"/>
                        </a:p>
                      </a:txBody>
                      <a:tcPr anchor="ctr"/>
                    </a:tc>
                    <a:tc>
                      <a:txBody>
                        <a:bodyPr/>
                        <a:lstStyle/>
                        <a:p>
                          <a:pPr algn="ctr"/>
                          <a:r>
                            <a:rPr lang="en-US" altLang="zh-CN" dirty="0" smtClean="0"/>
                            <a:t>0</a:t>
                          </a:r>
                          <a:endParaRPr lang="zh-CN" altLang="en-US" dirty="0"/>
                        </a:p>
                      </a:txBody>
                      <a:tcPr anchor="ctr">
                        <a:lnR w="28575" cap="flat" cmpd="sng" algn="ctr">
                          <a:solidFill>
                            <a:srgbClr val="7030A0"/>
                          </a:solidFill>
                          <a:prstDash val="solid"/>
                          <a:round/>
                          <a:headEnd type="none" w="med" len="med"/>
                          <a:tailEnd type="none" w="med" len="med"/>
                        </a:lnR>
                      </a:tcPr>
                    </a:tc>
                  </a:tr>
                  <a:tr h="370840">
                    <a:tc>
                      <a:txBody>
                        <a:bodyPr/>
                        <a:lstStyle/>
                        <a:p>
                          <a:endParaRPr lang="zh-CN"/>
                        </a:p>
                      </a:txBody>
                      <a:tcPr>
                        <a:lnL w="28575" cap="flat" cmpd="sng" algn="ctr">
                          <a:solidFill>
                            <a:srgbClr val="7030A0"/>
                          </a:solidFill>
                          <a:prstDash val="solid"/>
                          <a:round/>
                          <a:headEnd type="none" w="med" len="med"/>
                          <a:tailEnd type="none" w="med" len="med"/>
                        </a:lnL>
                        <a:blipFill rotWithShape="1">
                          <a:blip r:embed="rId5"/>
                          <a:stretch>
                            <a:fillRect l="-429" t="-481967" r="-154077" b="-126230"/>
                          </a:stretch>
                        </a:blipFill>
                      </a:tcPr>
                    </a:tc>
                    <a:tc>
                      <a:txBody>
                        <a:bodyPr/>
                        <a:lstStyle/>
                        <a:p>
                          <a:pPr algn="ctr"/>
                          <a:r>
                            <a:rPr lang="en-US" altLang="zh-CN" dirty="0" smtClean="0"/>
                            <a:t>0</a:t>
                          </a:r>
                          <a:endParaRPr lang="zh-CN" altLang="en-US" dirty="0"/>
                        </a:p>
                      </a:txBody>
                      <a:tcPr anchor="ctr"/>
                    </a:tc>
                    <a:tc>
                      <a:txBody>
                        <a:bodyPr/>
                        <a:lstStyle/>
                        <a:p>
                          <a:pPr algn="ctr"/>
                          <a:r>
                            <a:rPr lang="en-US" altLang="zh-CN" dirty="0" smtClean="0"/>
                            <a:t>0</a:t>
                          </a:r>
                          <a:endParaRPr lang="zh-CN" altLang="en-US" dirty="0"/>
                        </a:p>
                      </a:txBody>
                      <a:tcPr anchor="ctr"/>
                    </a:tc>
                    <a:tc>
                      <a:txBody>
                        <a:bodyPr/>
                        <a:lstStyle/>
                        <a:p>
                          <a:pPr algn="ctr"/>
                          <a:r>
                            <a:rPr lang="en-US" altLang="zh-CN" dirty="0" smtClean="0"/>
                            <a:t>0</a:t>
                          </a:r>
                          <a:endParaRPr lang="zh-CN" altLang="en-US" dirty="0"/>
                        </a:p>
                      </a:txBody>
                      <a:tcPr anchor="ctr"/>
                    </a:tc>
                    <a:tc>
                      <a:txBody>
                        <a:bodyPr/>
                        <a:lstStyle/>
                        <a:p>
                          <a:pPr algn="ctr"/>
                          <a:r>
                            <a:rPr lang="en-US" altLang="zh-CN" dirty="0" smtClean="0"/>
                            <a:t>0</a:t>
                          </a:r>
                          <a:endParaRPr lang="zh-CN" altLang="en-US" dirty="0"/>
                        </a:p>
                      </a:txBody>
                      <a:tcPr anchor="ctr"/>
                    </a:tc>
                    <a:tc>
                      <a:txBody>
                        <a:bodyPr/>
                        <a:lstStyle/>
                        <a:p>
                          <a:pPr algn="ctr"/>
                          <a:r>
                            <a:rPr lang="en-US" altLang="zh-CN" dirty="0" smtClean="0"/>
                            <a:t>1</a:t>
                          </a:r>
                          <a:endParaRPr lang="zh-CN" altLang="en-US" dirty="0"/>
                        </a:p>
                      </a:txBody>
                      <a:tcPr anchor="ctr">
                        <a:lnR w="28575" cap="flat" cmpd="sng" algn="ctr">
                          <a:solidFill>
                            <a:srgbClr val="7030A0"/>
                          </a:solidFill>
                          <a:prstDash val="solid"/>
                          <a:round/>
                          <a:headEnd type="none" w="med" len="med"/>
                          <a:tailEnd type="none" w="med" len="med"/>
                        </a:lnR>
                      </a:tcPr>
                    </a:tc>
                  </a:tr>
                  <a:tr h="370840">
                    <a:tc>
                      <a:txBody>
                        <a:bodyPr/>
                        <a:lstStyle/>
                        <a:p>
                          <a:endParaRPr lang="zh-CN"/>
                        </a:p>
                      </a:txBody>
                      <a:tcPr>
                        <a:lnL w="28575" cap="flat" cmpd="sng" algn="ctr">
                          <a:solidFill>
                            <a:srgbClr val="7030A0"/>
                          </a:solidFill>
                          <a:prstDash val="solid"/>
                          <a:round/>
                          <a:headEnd type="none" w="med" len="med"/>
                          <a:tailEnd type="none" w="med" len="med"/>
                        </a:lnL>
                        <a:lnB w="28575" cap="flat" cmpd="sng" algn="ctr">
                          <a:solidFill>
                            <a:srgbClr val="7030A0"/>
                          </a:solidFill>
                          <a:prstDash val="solid"/>
                          <a:round/>
                          <a:headEnd type="none" w="med" len="med"/>
                          <a:tailEnd type="none" w="med" len="med"/>
                        </a:lnB>
                        <a:blipFill rotWithShape="1">
                          <a:blip r:embed="rId5"/>
                          <a:stretch>
                            <a:fillRect l="-429" t="-581967" r="-154077" b="-26230"/>
                          </a:stretch>
                        </a:blipFill>
                      </a:tcPr>
                    </a:tc>
                    <a:tc>
                      <a:txBody>
                        <a:bodyPr/>
                        <a:lstStyle/>
                        <a:p>
                          <a:pPr algn="ctr"/>
                          <a:r>
                            <a:rPr lang="en-US" altLang="zh-CN" dirty="0" smtClean="0"/>
                            <a:t>0</a:t>
                          </a:r>
                          <a:endParaRPr lang="zh-CN" altLang="en-US" dirty="0"/>
                        </a:p>
                      </a:txBody>
                      <a:tcPr anchor="ctr">
                        <a:lnB w="28575" cap="flat" cmpd="sng" algn="ctr">
                          <a:solidFill>
                            <a:srgbClr val="7030A0"/>
                          </a:solidFill>
                          <a:prstDash val="solid"/>
                          <a:round/>
                          <a:headEnd type="none" w="med" len="med"/>
                          <a:tailEnd type="none" w="med" len="med"/>
                        </a:lnB>
                      </a:tcPr>
                    </a:tc>
                    <a:tc>
                      <a:txBody>
                        <a:bodyPr/>
                        <a:lstStyle/>
                        <a:p>
                          <a:pPr algn="ctr"/>
                          <a:r>
                            <a:rPr lang="en-US" altLang="zh-CN" dirty="0" smtClean="0"/>
                            <a:t>0</a:t>
                          </a:r>
                          <a:endParaRPr lang="zh-CN" altLang="en-US" dirty="0"/>
                        </a:p>
                      </a:txBody>
                      <a:tcPr anchor="ctr">
                        <a:lnB w="28575" cap="flat" cmpd="sng" algn="ctr">
                          <a:solidFill>
                            <a:srgbClr val="7030A0"/>
                          </a:solidFill>
                          <a:prstDash val="solid"/>
                          <a:round/>
                          <a:headEnd type="none" w="med" len="med"/>
                          <a:tailEnd type="none" w="med" len="med"/>
                        </a:lnB>
                      </a:tcPr>
                    </a:tc>
                    <a:tc>
                      <a:txBody>
                        <a:bodyPr/>
                        <a:lstStyle/>
                        <a:p>
                          <a:pPr algn="ctr"/>
                          <a:r>
                            <a:rPr lang="en-US" altLang="zh-CN" dirty="0" smtClean="0"/>
                            <a:t>1</a:t>
                          </a:r>
                          <a:endParaRPr lang="zh-CN" altLang="en-US" dirty="0"/>
                        </a:p>
                      </a:txBody>
                      <a:tcPr anchor="ctr">
                        <a:lnB w="28575" cap="flat" cmpd="sng" algn="ctr">
                          <a:solidFill>
                            <a:srgbClr val="7030A0"/>
                          </a:solidFill>
                          <a:prstDash val="solid"/>
                          <a:round/>
                          <a:headEnd type="none" w="med" len="med"/>
                          <a:tailEnd type="none" w="med" len="med"/>
                        </a:lnB>
                      </a:tcPr>
                    </a:tc>
                    <a:tc>
                      <a:txBody>
                        <a:bodyPr/>
                        <a:lstStyle/>
                        <a:p>
                          <a:pPr algn="ctr"/>
                          <a:r>
                            <a:rPr lang="en-US" altLang="zh-CN" dirty="0" smtClean="0"/>
                            <a:t>0</a:t>
                          </a:r>
                          <a:endParaRPr lang="zh-CN" altLang="en-US" dirty="0"/>
                        </a:p>
                      </a:txBody>
                      <a:tcPr anchor="ctr">
                        <a:lnB w="28575" cap="flat" cmpd="sng" algn="ctr">
                          <a:solidFill>
                            <a:srgbClr val="7030A0"/>
                          </a:solidFill>
                          <a:prstDash val="solid"/>
                          <a:round/>
                          <a:headEnd type="none" w="med" len="med"/>
                          <a:tailEnd type="none" w="med" len="med"/>
                        </a:lnB>
                      </a:tcPr>
                    </a:tc>
                    <a:tc>
                      <a:txBody>
                        <a:bodyPr/>
                        <a:lstStyle/>
                        <a:p>
                          <a:pPr algn="ctr"/>
                          <a:r>
                            <a:rPr lang="en-US" altLang="zh-CN" dirty="0" smtClean="0"/>
                            <a:t>0</a:t>
                          </a:r>
                          <a:endParaRPr lang="zh-CN" altLang="en-US" dirty="0"/>
                        </a:p>
                      </a:txBody>
                      <a:tcPr anchor="ctr">
                        <a:lnR w="28575" cap="flat" cmpd="sng" algn="ctr">
                          <a:solidFill>
                            <a:srgbClr val="7030A0"/>
                          </a:solidFill>
                          <a:prstDash val="solid"/>
                          <a:round/>
                          <a:headEnd type="none" w="med" len="med"/>
                          <a:tailEnd type="none" w="med" len="med"/>
                        </a:lnR>
                        <a:lnB w="28575" cap="flat" cmpd="sng" algn="ctr">
                          <a:solidFill>
                            <a:srgbClr val="7030A0"/>
                          </a:solidFill>
                          <a:prstDash val="solid"/>
                          <a:round/>
                          <a:headEnd type="none" w="med" len="med"/>
                          <a:tailEnd type="none" w="med" len="med"/>
                        </a:lnB>
                      </a:tcPr>
                    </a:tc>
                  </a:tr>
                </a:tbl>
              </a:graphicData>
            </a:graphic>
          </p:graphicFrame>
        </mc:Fallback>
      </mc:AlternateContent>
      <mc:AlternateContent xmlns:mc="http://schemas.openxmlformats.org/markup-compatibility/2006" xmlns:a14="http://schemas.microsoft.com/office/drawing/2010/main">
        <mc:Choice Requires="a14">
          <p:sp>
            <p:nvSpPr>
              <p:cNvPr id="9" name="TextBox 8"/>
              <p:cNvSpPr txBox="1"/>
              <p:nvPr/>
            </p:nvSpPr>
            <p:spPr>
              <a:xfrm>
                <a:off x="4568796" y="5085184"/>
                <a:ext cx="3627596" cy="707886"/>
              </a:xfrm>
              <a:prstGeom prst="rect">
                <a:avLst/>
              </a:prstGeom>
              <a:noFill/>
            </p:spPr>
            <p:txBody>
              <a:bodyPr wrap="none" rtlCol="0">
                <a:spAutoFit/>
              </a:bodyPr>
              <a:lstStyle/>
              <a:p>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5</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个城市的例子：</a:t>
                </a:r>
                <a:endParaRPr lang="en-US" altLang="zh-CN" sz="2000" b="1" dirty="0">
                  <a:solidFill>
                    <a:srgbClr val="0070C0"/>
                  </a:solidFill>
                  <a:effectLst>
                    <a:outerShdw dist="38100" dir="2700000" algn="tl">
                      <a:srgbClr val="3333CC"/>
                    </a:outerShdw>
                  </a:effectLst>
                  <a:latin typeface="微软雅黑" pitchFamily="34" charset="-122"/>
                  <a:ea typeface="微软雅黑" pitchFamily="34" charset="-122"/>
                </a:endParaRPr>
              </a:p>
              <a:p>
                <a14:m>
                  <m:oMath xmlns:m="http://schemas.openxmlformats.org/officeDocument/2006/math">
                    <m:sSub>
                      <m:sSubPr>
                        <m:ctrlPr>
                          <a:rPr lang="en-US" altLang="zh-CN" sz="20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000" b="1">
                            <a:solidFill>
                              <a:srgbClr val="0070C0"/>
                            </a:solidFill>
                            <a:effectLst>
                              <a:outerShdw dist="38100" dir="2700000" algn="tl">
                                <a:srgbClr val="3333CC"/>
                              </a:outerShdw>
                            </a:effectLst>
                            <a:latin typeface="Cambria Math"/>
                            <a:ea typeface="微软雅黑" pitchFamily="34" charset="-122"/>
                          </a:rPr>
                          <m:t>𝐶</m:t>
                        </m:r>
                      </m:e>
                      <m:sub>
                        <m:r>
                          <a:rPr lang="en-US" altLang="zh-CN" sz="2000" b="1">
                            <a:solidFill>
                              <a:srgbClr val="0070C0"/>
                            </a:solidFill>
                            <a:effectLst>
                              <a:outerShdw dist="38100" dir="2700000" algn="tl">
                                <a:srgbClr val="3333CC"/>
                              </a:outerShdw>
                            </a:effectLst>
                            <a:latin typeface="Cambria Math"/>
                            <a:ea typeface="微软雅黑" pitchFamily="34" charset="-122"/>
                          </a:rPr>
                          <m:t>𝟑</m:t>
                        </m:r>
                      </m:sub>
                    </m:sSub>
                    <m:r>
                      <a:rPr lang="en-US" altLang="zh-CN" sz="2000" b="1">
                        <a:solidFill>
                          <a:srgbClr val="0070C0"/>
                        </a:solidFill>
                        <a:effectLst>
                          <a:outerShdw dist="38100" dir="2700000" algn="tl">
                            <a:srgbClr val="3333CC"/>
                          </a:outerShdw>
                        </a:effectLst>
                        <a:latin typeface="Cambria Math"/>
                        <a:ea typeface="微软雅黑" pitchFamily="34" charset="-122"/>
                      </a:rPr>
                      <m:t>→</m:t>
                    </m:r>
                    <m:sSub>
                      <m:sSubPr>
                        <m:ctrlPr>
                          <a:rPr lang="en-US" altLang="zh-CN" sz="20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000" b="1">
                            <a:solidFill>
                              <a:srgbClr val="0070C0"/>
                            </a:solidFill>
                            <a:effectLst>
                              <a:outerShdw dist="38100" dir="2700000" algn="tl">
                                <a:srgbClr val="3333CC"/>
                              </a:outerShdw>
                            </a:effectLst>
                            <a:latin typeface="Cambria Math"/>
                            <a:ea typeface="微软雅黑" pitchFamily="34" charset="-122"/>
                          </a:rPr>
                          <m:t>𝐶</m:t>
                        </m:r>
                      </m:e>
                      <m:sub>
                        <m:r>
                          <a:rPr lang="en-US" altLang="zh-CN" sz="2000" b="1">
                            <a:solidFill>
                              <a:srgbClr val="0070C0"/>
                            </a:solidFill>
                            <a:effectLst>
                              <a:outerShdw dist="38100" dir="2700000" algn="tl">
                                <a:srgbClr val="3333CC"/>
                              </a:outerShdw>
                            </a:effectLst>
                            <a:latin typeface="Cambria Math"/>
                            <a:ea typeface="微软雅黑" pitchFamily="34" charset="-122"/>
                          </a:rPr>
                          <m:t>𝟏</m:t>
                        </m:r>
                      </m:sub>
                    </m:sSub>
                    <m:r>
                      <a:rPr lang="en-US" altLang="zh-CN" sz="2000" b="1">
                        <a:solidFill>
                          <a:srgbClr val="0070C0"/>
                        </a:solidFill>
                        <a:effectLst>
                          <a:outerShdw dist="38100" dir="2700000" algn="tl">
                            <a:srgbClr val="3333CC"/>
                          </a:outerShdw>
                        </a:effectLst>
                        <a:latin typeface="Cambria Math"/>
                        <a:ea typeface="微软雅黑" pitchFamily="34" charset="-122"/>
                      </a:rPr>
                      <m:t>→</m:t>
                    </m:r>
                    <m:sSub>
                      <m:sSubPr>
                        <m:ctrlPr>
                          <a:rPr lang="en-US" altLang="zh-CN" sz="20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000" b="1">
                            <a:solidFill>
                              <a:srgbClr val="0070C0"/>
                            </a:solidFill>
                            <a:effectLst>
                              <a:outerShdw dist="38100" dir="2700000" algn="tl">
                                <a:srgbClr val="3333CC"/>
                              </a:outerShdw>
                            </a:effectLst>
                            <a:latin typeface="Cambria Math"/>
                            <a:ea typeface="微软雅黑" pitchFamily="34" charset="-122"/>
                          </a:rPr>
                          <m:t>𝐶</m:t>
                        </m:r>
                      </m:e>
                      <m:sub>
                        <m:r>
                          <a:rPr lang="en-US" altLang="zh-CN" sz="2000" b="1">
                            <a:solidFill>
                              <a:srgbClr val="0070C0"/>
                            </a:solidFill>
                            <a:effectLst>
                              <a:outerShdw dist="38100" dir="2700000" algn="tl">
                                <a:srgbClr val="3333CC"/>
                              </a:outerShdw>
                            </a:effectLst>
                            <a:latin typeface="Cambria Math"/>
                            <a:ea typeface="微软雅黑" pitchFamily="34" charset="-122"/>
                          </a:rPr>
                          <m:t>𝟓</m:t>
                        </m:r>
                      </m:sub>
                    </m:sSub>
                    <m:r>
                      <a:rPr lang="en-US" altLang="zh-CN" sz="2000" b="1">
                        <a:solidFill>
                          <a:srgbClr val="0070C0"/>
                        </a:solidFill>
                        <a:effectLst>
                          <a:outerShdw dist="38100" dir="2700000" algn="tl">
                            <a:srgbClr val="3333CC"/>
                          </a:outerShdw>
                        </a:effectLst>
                        <a:latin typeface="Cambria Math"/>
                        <a:ea typeface="微软雅黑" pitchFamily="34" charset="-122"/>
                      </a:rPr>
                      <m:t>→</m:t>
                    </m:r>
                    <m:sSub>
                      <m:sSubPr>
                        <m:ctrlPr>
                          <a:rPr lang="en-US" altLang="zh-CN" sz="20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000" b="1">
                            <a:solidFill>
                              <a:srgbClr val="0070C0"/>
                            </a:solidFill>
                            <a:effectLst>
                              <a:outerShdw dist="38100" dir="2700000" algn="tl">
                                <a:srgbClr val="3333CC"/>
                              </a:outerShdw>
                            </a:effectLst>
                            <a:latin typeface="Cambria Math"/>
                            <a:ea typeface="微软雅黑" pitchFamily="34" charset="-122"/>
                          </a:rPr>
                          <m:t>𝐶</m:t>
                        </m:r>
                      </m:e>
                      <m:sub>
                        <m:r>
                          <a:rPr lang="en-US" altLang="zh-CN" sz="2000" b="1">
                            <a:solidFill>
                              <a:srgbClr val="0070C0"/>
                            </a:solidFill>
                            <a:effectLst>
                              <a:outerShdw dist="38100" dir="2700000" algn="tl">
                                <a:srgbClr val="3333CC"/>
                              </a:outerShdw>
                            </a:effectLst>
                            <a:latin typeface="Cambria Math"/>
                            <a:ea typeface="微软雅黑" pitchFamily="34" charset="-122"/>
                          </a:rPr>
                          <m:t>𝟐</m:t>
                        </m:r>
                      </m:sub>
                    </m:sSub>
                    <m:r>
                      <a:rPr lang="en-US" altLang="zh-CN" sz="2000" b="1">
                        <a:solidFill>
                          <a:srgbClr val="0070C0"/>
                        </a:solidFill>
                        <a:effectLst>
                          <a:outerShdw dist="38100" dir="2700000" algn="tl">
                            <a:srgbClr val="3333CC"/>
                          </a:outerShdw>
                        </a:effectLst>
                        <a:latin typeface="Cambria Math"/>
                        <a:ea typeface="微软雅黑" pitchFamily="34" charset="-122"/>
                      </a:rPr>
                      <m:t>→</m:t>
                    </m:r>
                    <m:sSub>
                      <m:sSubPr>
                        <m:ctrlPr>
                          <a:rPr lang="en-US" altLang="zh-CN" sz="20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000" b="1">
                            <a:solidFill>
                              <a:srgbClr val="0070C0"/>
                            </a:solidFill>
                            <a:effectLst>
                              <a:outerShdw dist="38100" dir="2700000" algn="tl">
                                <a:srgbClr val="3333CC"/>
                              </a:outerShdw>
                            </a:effectLst>
                            <a:latin typeface="Cambria Math"/>
                            <a:ea typeface="微软雅黑" pitchFamily="34" charset="-122"/>
                          </a:rPr>
                          <m:t>𝐶</m:t>
                        </m:r>
                      </m:e>
                      <m:sub>
                        <m:r>
                          <a:rPr lang="en-US" altLang="zh-CN" sz="2000" b="1">
                            <a:solidFill>
                              <a:srgbClr val="0070C0"/>
                            </a:solidFill>
                            <a:effectLst>
                              <a:outerShdw dist="38100" dir="2700000" algn="tl">
                                <a:srgbClr val="3333CC"/>
                              </a:outerShdw>
                            </a:effectLst>
                            <a:latin typeface="Cambria Math"/>
                            <a:ea typeface="微软雅黑" pitchFamily="34" charset="-122"/>
                          </a:rPr>
                          <m:t>𝟒</m:t>
                        </m:r>
                      </m:sub>
                    </m:sSub>
                  </m:oMath>
                </a14:m>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 </a:t>
                </a:r>
                <a14:m>
                  <m:oMath xmlns:m="http://schemas.openxmlformats.org/officeDocument/2006/math">
                    <m:r>
                      <a:rPr lang="en-US" altLang="zh-CN" sz="2000" b="1">
                        <a:solidFill>
                          <a:srgbClr val="0070C0"/>
                        </a:solidFill>
                        <a:effectLst>
                          <a:outerShdw dist="38100" dir="2700000" algn="tl">
                            <a:srgbClr val="3333CC"/>
                          </a:outerShdw>
                        </a:effectLst>
                        <a:latin typeface="Cambria Math"/>
                        <a:ea typeface="微软雅黑" pitchFamily="34" charset="-122"/>
                      </a:rPr>
                      <m:t>→</m:t>
                    </m:r>
                    <m:sSub>
                      <m:sSubPr>
                        <m:ctrlPr>
                          <a:rPr lang="en-US" altLang="zh-CN" sz="20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000" b="1">
                            <a:solidFill>
                              <a:srgbClr val="0070C0"/>
                            </a:solidFill>
                            <a:effectLst>
                              <a:outerShdw dist="38100" dir="2700000" algn="tl">
                                <a:srgbClr val="3333CC"/>
                              </a:outerShdw>
                            </a:effectLst>
                            <a:latin typeface="Cambria Math"/>
                            <a:ea typeface="微软雅黑" pitchFamily="34" charset="-122"/>
                          </a:rPr>
                          <m:t>𝐶</m:t>
                        </m:r>
                      </m:e>
                      <m:sub>
                        <m:r>
                          <a:rPr lang="en-US" altLang="zh-CN" sz="2000" b="1" i="1" smtClean="0">
                            <a:solidFill>
                              <a:srgbClr val="0070C0"/>
                            </a:solidFill>
                            <a:effectLst>
                              <a:outerShdw dist="38100" dir="2700000" algn="tl">
                                <a:srgbClr val="3333CC"/>
                              </a:outerShdw>
                            </a:effectLst>
                            <a:latin typeface="Cambria Math"/>
                            <a:ea typeface="微软雅黑" pitchFamily="34" charset="-122"/>
                          </a:rPr>
                          <m:t>𝟑</m:t>
                        </m:r>
                      </m:sub>
                    </m:sSub>
                  </m:oMath>
                </a14:m>
                <a:endParaRPr lang="zh-CN" altLang="en-US" sz="2000" b="1" dirty="0">
                  <a:solidFill>
                    <a:srgbClr val="0070C0"/>
                  </a:solidFill>
                  <a:effectLst>
                    <a:outerShdw dist="38100" dir="2700000" algn="tl">
                      <a:srgbClr val="3333CC"/>
                    </a:outerShdw>
                  </a:effectLst>
                  <a:latin typeface="微软雅黑" pitchFamily="34" charset="-122"/>
                  <a:ea typeface="微软雅黑" pitchFamily="34" charset="-122"/>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4568796" y="5085184"/>
                <a:ext cx="3627596" cy="707886"/>
              </a:xfrm>
              <a:prstGeom prst="rect">
                <a:avLst/>
              </a:prstGeom>
              <a:blipFill rotWithShape="1">
                <a:blip r:embed="rId6"/>
                <a:stretch>
                  <a:fillRect l="-1678" t="-4310" b="-3448"/>
                </a:stretch>
              </a:blipFill>
            </p:spPr>
            <p:txBody>
              <a:bodyPr/>
              <a:lstStyle/>
              <a:p>
                <a:r>
                  <a:rPr lang="zh-CN" altLang="en-US">
                    <a:noFill/>
                  </a:rPr>
                  <a:t> </a:t>
                </a:r>
              </a:p>
            </p:txBody>
          </p:sp>
        </mc:Fallback>
      </mc:AlternateContent>
      <p:pic>
        <p:nvPicPr>
          <p:cNvPr id="3075"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27984" y="3825168"/>
            <a:ext cx="1085636" cy="11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文本框 9">
            <a:extLst>
              <a:ext uri="{FF2B5EF4-FFF2-40B4-BE49-F238E27FC236}">
                <a16:creationId xmlns:a16="http://schemas.microsoft.com/office/drawing/2014/main" id="{F1E6109C-2835-4367-B3E9-77D2994A5B19}"/>
              </a:ext>
            </a:extLst>
          </p:cNvPr>
          <p:cNvSpPr txBox="1"/>
          <p:nvPr/>
        </p:nvSpPr>
        <p:spPr>
          <a:xfrm>
            <a:off x="4568796" y="6165304"/>
            <a:ext cx="1947420" cy="646331"/>
          </a:xfrm>
          <a:prstGeom prst="rect">
            <a:avLst/>
          </a:prstGeom>
          <a:noFill/>
        </p:spPr>
        <p:txBody>
          <a:bodyPr wrap="square" rtlCol="0">
            <a:spAutoFit/>
          </a:bodyPr>
          <a:lstStyle/>
          <a:p>
            <a:r>
              <a:rPr lang="zh-CN" altLang="en-US" dirty="0"/>
              <a:t>这里的</a:t>
            </a:r>
            <a:r>
              <a:rPr lang="en-US" altLang="zh-CN" dirty="0"/>
              <a:t>0</a:t>
            </a:r>
            <a:r>
              <a:rPr lang="zh-CN" altLang="en-US" dirty="0"/>
              <a:t>和</a:t>
            </a:r>
            <a:r>
              <a:rPr lang="en-US" altLang="zh-CN" dirty="0"/>
              <a:t>1</a:t>
            </a:r>
            <a:r>
              <a:rPr lang="zh-CN" altLang="en-US" dirty="0"/>
              <a:t>代表神经网络的输出</a:t>
            </a:r>
          </a:p>
        </p:txBody>
      </p:sp>
    </p:spTree>
    <p:extLst>
      <p:ext uri="{BB962C8B-B14F-4D97-AF65-F5344CB8AC3E}">
        <p14:creationId xmlns:p14="http://schemas.microsoft.com/office/powerpoint/2010/main" val="2188435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31727" y="1340768"/>
            <a:ext cx="7992888" cy="4632037"/>
          </a:xfrm>
          <a:prstGeom prst="rect">
            <a:avLst/>
          </a:prstGeom>
        </p:spPr>
        <p:txBody>
          <a:bodyPr wrap="square">
            <a:spAutoFit/>
          </a:bodyPr>
          <a:lstStyle/>
          <a:p>
            <a:pPr lvl="1">
              <a:lnSpc>
                <a:spcPts val="11000"/>
              </a:lnSpc>
              <a:spcBef>
                <a:spcPts val="1200"/>
              </a:spcBef>
              <a:buFont typeface="Wingdings" pitchFamily="2" charset="2"/>
              <a:buChar char="p"/>
            </a:pPr>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每个城市必须去一次，</a:t>
            </a:r>
            <a:r>
              <a:rPr lang="en-US" altLang="zh-CN" sz="2000" b="1" dirty="0">
                <a:solidFill>
                  <a:srgbClr val="C00000"/>
                </a:solidFill>
                <a:effectLst>
                  <a:outerShdw dist="38100" dir="2700000" algn="tl">
                    <a:srgbClr val="000000"/>
                  </a:outerShdw>
                </a:effectLst>
                <a:latin typeface="微软雅黑" pitchFamily="34" charset="-122"/>
                <a:ea typeface="微软雅黑" pitchFamily="34" charset="-122"/>
              </a:rPr>
              <a:t>A</a:t>
            </a:r>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中为</a:t>
            </a:r>
            <a:r>
              <a:rPr lang="en-US" altLang="zh-CN" sz="2000" b="1" dirty="0">
                <a:solidFill>
                  <a:srgbClr val="C00000"/>
                </a:solidFill>
                <a:effectLst>
                  <a:outerShdw dist="38100" dir="2700000" algn="tl">
                    <a:srgbClr val="000000"/>
                  </a:outerShdw>
                </a:effectLst>
                <a:latin typeface="微软雅黑" pitchFamily="34" charset="-122"/>
                <a:ea typeface="微软雅黑" pitchFamily="34" charset="-122"/>
              </a:rPr>
              <a:t>1</a:t>
            </a:r>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的元素有</a:t>
            </a:r>
            <a:r>
              <a:rPr lang="en-US" altLang="zh-CN" sz="2000" b="1" dirty="0">
                <a:solidFill>
                  <a:srgbClr val="C00000"/>
                </a:solidFill>
                <a:effectLst>
                  <a:outerShdw dist="38100" dir="2700000" algn="tl">
                    <a:srgbClr val="000000"/>
                  </a:outerShdw>
                </a:effectLst>
                <a:latin typeface="微软雅黑" pitchFamily="34" charset="-122"/>
                <a:ea typeface="微软雅黑" pitchFamily="34" charset="-122"/>
              </a:rPr>
              <a:t>N</a:t>
            </a:r>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个，其余为</a:t>
            </a:r>
            <a:r>
              <a:rPr lang="en-US" altLang="zh-CN" sz="2000" b="1" dirty="0">
                <a:solidFill>
                  <a:srgbClr val="C00000"/>
                </a:solidFill>
                <a:effectLst>
                  <a:outerShdw dist="38100" dir="2700000" algn="tl">
                    <a:srgbClr val="000000"/>
                  </a:outerShdw>
                </a:effectLst>
                <a:latin typeface="微软雅黑" pitchFamily="34" charset="-122"/>
                <a:ea typeface="微软雅黑" pitchFamily="34" charset="-122"/>
              </a:rPr>
              <a:t>0:</a:t>
            </a:r>
            <a:endParaRPr lang="en-US" altLang="zh-CN" sz="2400" dirty="0"/>
          </a:p>
          <a:p>
            <a:pPr lvl="1">
              <a:lnSpc>
                <a:spcPts val="11000"/>
              </a:lnSpc>
              <a:spcBef>
                <a:spcPts val="1200"/>
              </a:spcBef>
              <a:buFont typeface="Wingdings" pitchFamily="2" charset="2"/>
              <a:buChar char="p"/>
            </a:pPr>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每个城市只去一次，</a:t>
            </a:r>
            <a:r>
              <a:rPr lang="en-US" altLang="zh-CN" sz="2000" b="1" dirty="0">
                <a:solidFill>
                  <a:srgbClr val="C00000"/>
                </a:solidFill>
                <a:effectLst>
                  <a:outerShdw dist="38100" dir="2700000" algn="tl">
                    <a:srgbClr val="000000"/>
                  </a:outerShdw>
                </a:effectLst>
                <a:latin typeface="微软雅黑" pitchFamily="34" charset="-122"/>
                <a:ea typeface="微软雅黑" pitchFamily="34" charset="-122"/>
              </a:rPr>
              <a:t>A</a:t>
            </a:r>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每一行只有一个为</a:t>
            </a:r>
            <a:r>
              <a:rPr lang="en-US" altLang="zh-CN" sz="2000" b="1" dirty="0">
                <a:solidFill>
                  <a:srgbClr val="C00000"/>
                </a:solidFill>
                <a:effectLst>
                  <a:outerShdw dist="38100" dir="2700000" algn="tl">
                    <a:srgbClr val="000000"/>
                  </a:outerShdw>
                </a:effectLst>
                <a:latin typeface="微软雅黑" pitchFamily="34" charset="-122"/>
                <a:ea typeface="微软雅黑" pitchFamily="34" charset="-122"/>
              </a:rPr>
              <a:t>1</a:t>
            </a:r>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，其余为</a:t>
            </a:r>
            <a:r>
              <a:rPr lang="en-US" altLang="zh-CN" sz="2000" b="1" dirty="0">
                <a:solidFill>
                  <a:srgbClr val="C00000"/>
                </a:solidFill>
                <a:effectLst>
                  <a:outerShdw dist="38100" dir="2700000" algn="tl">
                    <a:srgbClr val="000000"/>
                  </a:outerShdw>
                </a:effectLst>
                <a:latin typeface="微软雅黑" pitchFamily="34" charset="-122"/>
                <a:ea typeface="微软雅黑" pitchFamily="34" charset="-122"/>
              </a:rPr>
              <a:t>0:</a:t>
            </a:r>
          </a:p>
          <a:p>
            <a:pPr lvl="1">
              <a:lnSpc>
                <a:spcPts val="11000"/>
              </a:lnSpc>
              <a:spcBef>
                <a:spcPts val="1200"/>
              </a:spcBef>
              <a:buFont typeface="Wingdings" pitchFamily="2" charset="2"/>
              <a:buChar char="p"/>
            </a:pPr>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每一时刻只经过一个城市，</a:t>
            </a:r>
            <a:r>
              <a:rPr lang="en-US" altLang="zh-CN" sz="2000" b="1" dirty="0">
                <a:solidFill>
                  <a:srgbClr val="C00000"/>
                </a:solidFill>
                <a:effectLst>
                  <a:outerShdw dist="38100" dir="2700000" algn="tl">
                    <a:srgbClr val="000000"/>
                  </a:outerShdw>
                </a:effectLst>
                <a:latin typeface="微软雅黑" pitchFamily="34" charset="-122"/>
                <a:ea typeface="微软雅黑" pitchFamily="34" charset="-122"/>
              </a:rPr>
              <a:t>A</a:t>
            </a:r>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每一列只有一个为</a:t>
            </a:r>
            <a:r>
              <a:rPr lang="en-US" altLang="zh-CN" sz="2000" b="1" dirty="0">
                <a:solidFill>
                  <a:srgbClr val="C00000"/>
                </a:solidFill>
                <a:effectLst>
                  <a:outerShdw dist="38100" dir="2700000" algn="tl">
                    <a:srgbClr val="000000"/>
                  </a:outerShdw>
                </a:effectLst>
                <a:latin typeface="微软雅黑" pitchFamily="34" charset="-122"/>
                <a:ea typeface="微软雅黑" pitchFamily="34" charset="-122"/>
              </a:rPr>
              <a:t>1</a:t>
            </a:r>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，其余为</a:t>
            </a:r>
            <a:r>
              <a:rPr lang="en-US" altLang="zh-CN" sz="2000" b="1" dirty="0">
                <a:solidFill>
                  <a:srgbClr val="C00000"/>
                </a:solidFill>
                <a:effectLst>
                  <a:outerShdw dist="38100" dir="2700000" algn="tl">
                    <a:srgbClr val="000000"/>
                  </a:outerShdw>
                </a:effectLst>
                <a:latin typeface="微软雅黑" pitchFamily="34" charset="-122"/>
                <a:ea typeface="微软雅黑" pitchFamily="34" charset="-122"/>
              </a:rPr>
              <a:t>0:</a:t>
            </a:r>
          </a:p>
        </p:txBody>
      </p:sp>
      <p:sp>
        <p:nvSpPr>
          <p:cNvPr id="2" name="标题 1"/>
          <p:cNvSpPr>
            <a:spLocks noGrp="1"/>
          </p:cNvSpPr>
          <p:nvPr>
            <p:ph type="title"/>
          </p:nvPr>
        </p:nvSpPr>
        <p:spPr/>
        <p:txBody>
          <a:bodyPr/>
          <a:lstStyle/>
          <a:p>
            <a:r>
              <a:rPr lang="en-US" altLang="zh-CN" dirty="0"/>
              <a:t>HM</a:t>
            </a:r>
            <a:r>
              <a:rPr lang="zh-CN" altLang="en-US" dirty="0"/>
              <a:t>用于</a:t>
            </a:r>
            <a:r>
              <a:rPr lang="en-US" altLang="zh-CN" dirty="0"/>
              <a:t>TSP</a:t>
            </a:r>
            <a:r>
              <a:rPr lang="zh-CN" altLang="en-US" dirty="0"/>
              <a:t>求解</a:t>
            </a:r>
          </a:p>
        </p:txBody>
      </p:sp>
      <p:sp>
        <p:nvSpPr>
          <p:cNvPr id="3" name="内容占位符 2"/>
          <p:cNvSpPr>
            <a:spLocks noGrp="1"/>
          </p:cNvSpPr>
          <p:nvPr>
            <p:ph idx="1"/>
          </p:nvPr>
        </p:nvSpPr>
        <p:spPr>
          <a:xfrm>
            <a:off x="457200" y="1600201"/>
            <a:ext cx="8229600" cy="1036712"/>
          </a:xfrm>
        </p:spPr>
        <p:txBody>
          <a:bodyPr/>
          <a:lstStyle/>
          <a:p>
            <a:r>
              <a:rPr lang="zh-CN" altLang="en-US" dirty="0"/>
              <a:t>对</a:t>
            </a:r>
            <a:r>
              <a:rPr lang="en-US" altLang="zh-CN" dirty="0"/>
              <a:t>A</a:t>
            </a:r>
            <a:r>
              <a:rPr lang="zh-CN" altLang="en-US" dirty="0"/>
              <a:t>约束：</a:t>
            </a:r>
          </a:p>
        </p:txBody>
      </p:sp>
      <p:pic>
        <p:nvPicPr>
          <p:cNvPr id="410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7699" y="2612786"/>
            <a:ext cx="2272234" cy="104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3830" y="4149080"/>
            <a:ext cx="2998290" cy="104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3830" y="5733256"/>
            <a:ext cx="2998290" cy="104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4">
            <a:extLst>
              <a:ext uri="{FF2B5EF4-FFF2-40B4-BE49-F238E27FC236}">
                <a16:creationId xmlns:a16="http://schemas.microsoft.com/office/drawing/2014/main" id="{48F4C095-2E2C-4838-B4EB-553380A49665}"/>
              </a:ext>
            </a:extLst>
          </p:cNvPr>
          <p:cNvSpPr txBox="1"/>
          <p:nvPr/>
        </p:nvSpPr>
        <p:spPr>
          <a:xfrm>
            <a:off x="6516216" y="4111637"/>
            <a:ext cx="1800200" cy="1200329"/>
          </a:xfrm>
          <a:prstGeom prst="rect">
            <a:avLst/>
          </a:prstGeom>
          <a:noFill/>
        </p:spPr>
        <p:txBody>
          <a:bodyPr wrap="square" rtlCol="0">
            <a:spAutoFit/>
          </a:bodyPr>
          <a:lstStyle/>
          <a:p>
            <a:r>
              <a:rPr lang="zh-CN" altLang="en-US" dirty="0"/>
              <a:t>每一行任取两个元素相乘，然后将其加起来，结果应为</a:t>
            </a:r>
            <a:r>
              <a:rPr lang="en-US" altLang="zh-CN"/>
              <a:t>0</a:t>
            </a:r>
            <a:endParaRPr lang="zh-CN" altLang="en-US" dirty="0"/>
          </a:p>
        </p:txBody>
      </p:sp>
    </p:spTree>
    <p:extLst>
      <p:ext uri="{BB962C8B-B14F-4D97-AF65-F5344CB8AC3E}">
        <p14:creationId xmlns:p14="http://schemas.microsoft.com/office/powerpoint/2010/main" val="3296108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421" y="2101498"/>
            <a:ext cx="3534147" cy="46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en-US" altLang="zh-CN" dirty="0"/>
              <a:t>HM</a:t>
            </a:r>
            <a:r>
              <a:rPr lang="zh-CN" altLang="en-US" dirty="0"/>
              <a:t>用于</a:t>
            </a:r>
            <a:r>
              <a:rPr lang="en-US" altLang="zh-CN" dirty="0"/>
              <a:t>TSP</a:t>
            </a:r>
            <a:r>
              <a:rPr lang="zh-CN" altLang="en-US" dirty="0"/>
              <a:t>求解</a:t>
            </a:r>
          </a:p>
        </p:txBody>
      </p:sp>
      <p:sp>
        <p:nvSpPr>
          <p:cNvPr id="3" name="内容占位符 2"/>
          <p:cNvSpPr>
            <a:spLocks noGrp="1"/>
          </p:cNvSpPr>
          <p:nvPr>
            <p:ph idx="1"/>
          </p:nvPr>
        </p:nvSpPr>
        <p:spPr>
          <a:xfrm>
            <a:off x="457200" y="1600201"/>
            <a:ext cx="8229600" cy="676672"/>
          </a:xfrm>
        </p:spPr>
        <p:txBody>
          <a:bodyPr/>
          <a:lstStyle/>
          <a:p>
            <a:r>
              <a:rPr lang="zh-CN" altLang="en-US" dirty="0"/>
              <a:t>总能量函数</a:t>
            </a:r>
          </a:p>
        </p:txBody>
      </p:sp>
      <p:sp>
        <p:nvSpPr>
          <p:cNvPr id="4" name="矩形 3"/>
          <p:cNvSpPr/>
          <p:nvPr/>
        </p:nvSpPr>
        <p:spPr>
          <a:xfrm>
            <a:off x="4616568" y="2420888"/>
            <a:ext cx="2262158" cy="369332"/>
          </a:xfrm>
          <a:prstGeom prst="rect">
            <a:avLst/>
          </a:prstGeom>
        </p:spPr>
        <p:txBody>
          <a:bodyPr wrap="none">
            <a:spAutoFit/>
          </a:bodyPr>
          <a:lstStyle/>
          <a:p>
            <a:r>
              <a:rPr lang="zh-CN" altLang="en-US" b="1" dirty="0">
                <a:solidFill>
                  <a:srgbClr val="C00000"/>
                </a:solidFill>
                <a:effectLst>
                  <a:outerShdw dist="38100" dir="2700000" algn="tl">
                    <a:srgbClr val="000000"/>
                  </a:outerShdw>
                </a:effectLst>
                <a:latin typeface="微软雅黑" pitchFamily="34" charset="-122"/>
                <a:ea typeface="微软雅黑" pitchFamily="34" charset="-122"/>
              </a:rPr>
              <a:t>每个城市必须去一次</a:t>
            </a:r>
            <a:endParaRPr lang="zh-CN" altLang="en-US" dirty="0"/>
          </a:p>
        </p:txBody>
      </p:sp>
      <p:sp>
        <p:nvSpPr>
          <p:cNvPr id="5" name="矩形 4"/>
          <p:cNvSpPr/>
          <p:nvPr/>
        </p:nvSpPr>
        <p:spPr>
          <a:xfrm>
            <a:off x="4616568" y="3429000"/>
            <a:ext cx="2031325" cy="369332"/>
          </a:xfrm>
          <a:prstGeom prst="rect">
            <a:avLst/>
          </a:prstGeom>
        </p:spPr>
        <p:txBody>
          <a:bodyPr wrap="none">
            <a:spAutoFit/>
          </a:bodyPr>
          <a:lstStyle/>
          <a:p>
            <a:r>
              <a:rPr lang="zh-CN" altLang="en-US" b="1" dirty="0">
                <a:solidFill>
                  <a:srgbClr val="C00000"/>
                </a:solidFill>
                <a:effectLst>
                  <a:outerShdw dist="38100" dir="2700000" algn="tl">
                    <a:srgbClr val="000000"/>
                  </a:outerShdw>
                </a:effectLst>
                <a:latin typeface="微软雅黑" pitchFamily="34" charset="-122"/>
                <a:ea typeface="微软雅黑" pitchFamily="34" charset="-122"/>
              </a:rPr>
              <a:t>每个城市只去一次</a:t>
            </a:r>
            <a:endParaRPr lang="zh-CN" altLang="en-US" dirty="0"/>
          </a:p>
        </p:txBody>
      </p:sp>
      <p:sp>
        <p:nvSpPr>
          <p:cNvPr id="6" name="矩形 5"/>
          <p:cNvSpPr/>
          <p:nvPr/>
        </p:nvSpPr>
        <p:spPr>
          <a:xfrm>
            <a:off x="4616568" y="4198702"/>
            <a:ext cx="2723823" cy="369332"/>
          </a:xfrm>
          <a:prstGeom prst="rect">
            <a:avLst/>
          </a:prstGeom>
        </p:spPr>
        <p:txBody>
          <a:bodyPr wrap="none">
            <a:spAutoFit/>
          </a:bodyPr>
          <a:lstStyle/>
          <a:p>
            <a:r>
              <a:rPr lang="zh-CN" altLang="en-US" b="1" dirty="0">
                <a:solidFill>
                  <a:srgbClr val="C00000"/>
                </a:solidFill>
                <a:effectLst>
                  <a:outerShdw dist="38100" dir="2700000" algn="tl">
                    <a:srgbClr val="000000"/>
                  </a:outerShdw>
                </a:effectLst>
                <a:latin typeface="微软雅黑" pitchFamily="34" charset="-122"/>
                <a:ea typeface="微软雅黑" pitchFamily="34" charset="-122"/>
              </a:rPr>
              <a:t>每一时刻只经过一个城市</a:t>
            </a:r>
            <a:endParaRPr lang="zh-CN" altLang="en-US" dirty="0"/>
          </a:p>
        </p:txBody>
      </p:sp>
      <p:sp>
        <p:nvSpPr>
          <p:cNvPr id="9" name="矩形 8"/>
          <p:cNvSpPr/>
          <p:nvPr/>
        </p:nvSpPr>
        <p:spPr>
          <a:xfrm>
            <a:off x="4616568" y="5291916"/>
            <a:ext cx="3690434" cy="369332"/>
          </a:xfrm>
          <a:prstGeom prst="rect">
            <a:avLst/>
          </a:prstGeom>
        </p:spPr>
        <p:txBody>
          <a:bodyPr wrap="none">
            <a:spAutoFit/>
          </a:bodyPr>
          <a:lstStyle/>
          <a:p>
            <a:r>
              <a:rPr lang="zh-CN" altLang="en-US" b="1" dirty="0">
                <a:solidFill>
                  <a:srgbClr val="C00000"/>
                </a:solidFill>
                <a:effectLst>
                  <a:outerShdw dist="38100" dir="2700000" algn="tl">
                    <a:srgbClr val="000000"/>
                  </a:outerShdw>
                </a:effectLst>
                <a:latin typeface="微软雅黑" pitchFamily="34" charset="-122"/>
                <a:ea typeface="微软雅黑" pitchFamily="34" charset="-122"/>
              </a:rPr>
              <a:t>路径总长，</a:t>
            </a:r>
            <a:r>
              <a:rPr lang="en-US" altLang="zh-CN" b="1" dirty="0">
                <a:solidFill>
                  <a:srgbClr val="C00000"/>
                </a:solidFill>
                <a:effectLst>
                  <a:outerShdw dist="38100" dir="2700000" algn="tl">
                    <a:srgbClr val="000000"/>
                  </a:outerShdw>
                </a:effectLst>
                <a:latin typeface="微软雅黑" pitchFamily="34" charset="-122"/>
                <a:ea typeface="微软雅黑" pitchFamily="34" charset="-122"/>
              </a:rPr>
              <a:t>k+1&gt;N</a:t>
            </a:r>
            <a:r>
              <a:rPr lang="zh-CN" altLang="en-US" b="1" dirty="0">
                <a:solidFill>
                  <a:srgbClr val="C00000"/>
                </a:solidFill>
                <a:effectLst>
                  <a:outerShdw dist="38100" dir="2700000" algn="tl">
                    <a:srgbClr val="000000"/>
                  </a:outerShdw>
                </a:effectLst>
                <a:latin typeface="微软雅黑" pitchFamily="34" charset="-122"/>
                <a:ea typeface="微软雅黑" pitchFamily="34" charset="-122"/>
              </a:rPr>
              <a:t>时用</a:t>
            </a:r>
            <a:r>
              <a:rPr lang="en-US" altLang="zh-CN" b="1" dirty="0">
                <a:solidFill>
                  <a:srgbClr val="C00000"/>
                </a:solidFill>
                <a:effectLst>
                  <a:outerShdw dist="38100" dir="2700000" algn="tl">
                    <a:srgbClr val="000000"/>
                  </a:outerShdw>
                </a:effectLst>
                <a:latin typeface="微软雅黑" pitchFamily="34" charset="-122"/>
                <a:ea typeface="微软雅黑" pitchFamily="34" charset="-122"/>
              </a:rPr>
              <a:t>1</a:t>
            </a:r>
            <a:r>
              <a:rPr lang="zh-CN" altLang="en-US" b="1" dirty="0">
                <a:solidFill>
                  <a:srgbClr val="C00000"/>
                </a:solidFill>
                <a:effectLst>
                  <a:outerShdw dist="38100" dir="2700000" algn="tl">
                    <a:srgbClr val="000000"/>
                  </a:outerShdw>
                </a:effectLst>
                <a:latin typeface="微软雅黑" pitchFamily="34" charset="-122"/>
                <a:ea typeface="微软雅黑" pitchFamily="34" charset="-122"/>
              </a:rPr>
              <a:t>代替</a:t>
            </a:r>
            <a:r>
              <a:rPr lang="en-US" altLang="zh-CN" b="1" dirty="0">
                <a:solidFill>
                  <a:srgbClr val="C00000"/>
                </a:solidFill>
                <a:effectLst>
                  <a:outerShdw dist="38100" dir="2700000" algn="tl">
                    <a:srgbClr val="000000"/>
                  </a:outerShdw>
                </a:effectLst>
                <a:latin typeface="微软雅黑" pitchFamily="34" charset="-122"/>
                <a:ea typeface="微软雅黑" pitchFamily="34" charset="-122"/>
              </a:rPr>
              <a:t>k+1</a:t>
            </a:r>
            <a:endParaRPr lang="zh-CN" altLang="en-US" dirty="0"/>
          </a:p>
        </p:txBody>
      </p:sp>
      <p:sp>
        <p:nvSpPr>
          <p:cNvPr id="10" name="矩形 9"/>
          <p:cNvSpPr/>
          <p:nvPr/>
        </p:nvSpPr>
        <p:spPr>
          <a:xfrm>
            <a:off x="4616568" y="6156012"/>
            <a:ext cx="1534394" cy="369332"/>
          </a:xfrm>
          <a:prstGeom prst="rect">
            <a:avLst/>
          </a:prstGeom>
        </p:spPr>
        <p:txBody>
          <a:bodyPr wrap="none">
            <a:spAutoFit/>
          </a:bodyPr>
          <a:lstStyle/>
          <a:p>
            <a:r>
              <a:rPr lang="en-US" altLang="zh-CN" b="1" dirty="0">
                <a:solidFill>
                  <a:srgbClr val="C00000"/>
                </a:solidFill>
                <a:effectLst>
                  <a:outerShdw dist="38100" dir="2700000" algn="tl">
                    <a:srgbClr val="000000"/>
                  </a:outerShdw>
                </a:effectLst>
                <a:latin typeface="微软雅黑" pitchFamily="34" charset="-122"/>
                <a:ea typeface="微软雅黑" pitchFamily="34" charset="-122"/>
              </a:rPr>
              <a:t>HM</a:t>
            </a:r>
            <a:r>
              <a:rPr lang="zh-CN" altLang="en-US" b="1" dirty="0">
                <a:solidFill>
                  <a:srgbClr val="C00000"/>
                </a:solidFill>
                <a:effectLst>
                  <a:outerShdw dist="38100" dir="2700000" algn="tl">
                    <a:srgbClr val="000000"/>
                  </a:outerShdw>
                </a:effectLst>
                <a:latin typeface="微软雅黑" pitchFamily="34" charset="-122"/>
                <a:ea typeface="微软雅黑" pitchFamily="34" charset="-122"/>
              </a:rPr>
              <a:t>本身要求</a:t>
            </a:r>
            <a:endParaRPr lang="zh-CN" altLang="en-US" dirty="0"/>
          </a:p>
        </p:txBody>
      </p:sp>
      <p:sp>
        <p:nvSpPr>
          <p:cNvPr id="7" name="矩形 6"/>
          <p:cNvSpPr/>
          <p:nvPr/>
        </p:nvSpPr>
        <p:spPr>
          <a:xfrm>
            <a:off x="1540590" y="2101498"/>
            <a:ext cx="6766411" cy="1008112"/>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2730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94444E-6 -1.11111E-6 L 0.00104 0.1412 " pathEditMode="relative" rAng="0" ptsTypes="AA">
                                      <p:cBhvr>
                                        <p:cTn id="6" dur="1000" fill="hold"/>
                                        <p:tgtEl>
                                          <p:spTgt spid="7"/>
                                        </p:tgtEl>
                                        <p:attrNameLst>
                                          <p:attrName>ppt_x</p:attrName>
                                          <p:attrName>ppt_y</p:attrName>
                                        </p:attrNameLst>
                                      </p:cBhvr>
                                      <p:rCtr x="52" y="706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0.00104 0.1412 L 0.00104 0.26713 " pathEditMode="relative" rAng="0" ptsTypes="AA">
                                      <p:cBhvr>
                                        <p:cTn id="10" dur="1000" fill="hold"/>
                                        <p:tgtEl>
                                          <p:spTgt spid="7"/>
                                        </p:tgtEl>
                                        <p:attrNameLst>
                                          <p:attrName>ppt_x</p:attrName>
                                          <p:attrName>ppt_y</p:attrName>
                                        </p:attrNameLst>
                                      </p:cBhvr>
                                      <p:rCtr x="0" y="6296"/>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2" nodeType="clickEffect">
                                  <p:stCondLst>
                                    <p:cond delay="0"/>
                                  </p:stCondLst>
                                  <p:childTnLst>
                                    <p:animMotion origin="layout" path="M 0.00104 0.26713 L 0.00104 0.41412 " pathEditMode="relative" rAng="0" ptsTypes="AA">
                                      <p:cBhvr>
                                        <p:cTn id="14" dur="1000" fill="hold"/>
                                        <p:tgtEl>
                                          <p:spTgt spid="7"/>
                                        </p:tgtEl>
                                        <p:attrNameLst>
                                          <p:attrName>ppt_x</p:attrName>
                                          <p:attrName>ppt_y</p:attrName>
                                        </p:attrNameLst>
                                      </p:cBhvr>
                                      <p:rCtr x="0" y="7338"/>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3" nodeType="clickEffect">
                                  <p:stCondLst>
                                    <p:cond delay="0"/>
                                  </p:stCondLst>
                                  <p:childTnLst>
                                    <p:animMotion origin="layout" path="M 0.00104 0.41412 L 0.00104 0.54005 " pathEditMode="relative" rAng="0" ptsTypes="AA">
                                      <p:cBhvr>
                                        <p:cTn id="18" dur="1000" fill="hold"/>
                                        <p:tgtEl>
                                          <p:spTgt spid="7"/>
                                        </p:tgtEl>
                                        <p:attrNameLst>
                                          <p:attrName>ppt_x</p:attrName>
                                          <p:attrName>ppt_y</p:attrName>
                                        </p:attrNameLst>
                                      </p:cBhvr>
                                      <p:rCtr x="0" y="6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7" grpId="3"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600201"/>
            <a:ext cx="8229600" cy="820688"/>
          </a:xfrm>
        </p:spPr>
        <p:txBody>
          <a:bodyPr/>
          <a:lstStyle/>
          <a:p>
            <a:r>
              <a:rPr lang="zh-CN" altLang="en-US" dirty="0"/>
              <a:t>第一项</a:t>
            </a:r>
          </a:p>
        </p:txBody>
      </p:sp>
      <p:sp>
        <p:nvSpPr>
          <p:cNvPr id="4" name="标题 1"/>
          <p:cNvSpPr>
            <a:spLocks noGrp="1"/>
          </p:cNvSpPr>
          <p:nvPr>
            <p:ph type="title"/>
          </p:nvPr>
        </p:nvSpPr>
        <p:spPr/>
        <p:txBody>
          <a:bodyPr/>
          <a:lstStyle/>
          <a:p>
            <a:r>
              <a:rPr lang="en-US" altLang="zh-CN" dirty="0"/>
              <a:t>HM</a:t>
            </a:r>
            <a:r>
              <a:rPr lang="zh-CN" altLang="en-US" dirty="0"/>
              <a:t>用于</a:t>
            </a:r>
            <a:r>
              <a:rPr lang="en-US" altLang="zh-CN" dirty="0"/>
              <a:t>TSP</a:t>
            </a:r>
            <a:r>
              <a:rPr lang="zh-CN" altLang="en-US" dirty="0"/>
              <a:t>求解</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57" y="1340768"/>
            <a:ext cx="2769465" cy="10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899592" y="2452826"/>
            <a:ext cx="6934912" cy="400110"/>
          </a:xfrm>
          <a:prstGeom prst="rect">
            <a:avLst/>
          </a:prstGeom>
          <a:noFill/>
        </p:spPr>
        <p:txBody>
          <a:bodyPr wrap="none" rtlCol="0">
            <a:spAutoFit/>
          </a:bodyPr>
          <a:lstStyle/>
          <a:p>
            <a:pPr algn="just"/>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当且仅当所有的</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N</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个城市一共被访问</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N</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次时才取得最小值</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0</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a:t>
            </a:r>
          </a:p>
        </p:txBody>
      </p:sp>
      <p:sp>
        <p:nvSpPr>
          <p:cNvPr id="7" name="内容占位符 2"/>
          <p:cNvSpPr txBox="1">
            <a:spLocks/>
          </p:cNvSpPr>
          <p:nvPr/>
        </p:nvSpPr>
        <p:spPr bwMode="auto">
          <a:xfrm>
            <a:off x="467544" y="3184376"/>
            <a:ext cx="8229600" cy="8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Wingdings" pitchFamily="2" charset="2"/>
              <a:buChar char="Ø"/>
              <a:defRPr sz="2400" b="1">
                <a:solidFill>
                  <a:srgbClr val="C00000"/>
                </a:solidFill>
                <a:effectLst>
                  <a:outerShdw dist="38100" dir="2700000" algn="tl">
                    <a:srgbClr val="000000"/>
                  </a:outerShdw>
                </a:effectLst>
                <a:latin typeface="微软雅黑" pitchFamily="34" charset="-122"/>
                <a:ea typeface="微软雅黑" pitchFamily="34" charset="-122"/>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zh-CN" altLang="en-US" dirty="0">
                <a:solidFill>
                  <a:srgbClr val="0070C0"/>
                </a:solidFill>
                <a:effectLst>
                  <a:outerShdw dist="38100" dir="2700000" algn="tl">
                    <a:srgbClr val="3333CC"/>
                  </a:outerShdw>
                </a:effectLst>
              </a:rPr>
              <a:t>第二项</a:t>
            </a:r>
          </a:p>
        </p:txBody>
      </p:sp>
      <p:sp>
        <p:nvSpPr>
          <p:cNvPr id="9" name="TextBox 8"/>
          <p:cNvSpPr txBox="1"/>
          <p:nvPr/>
        </p:nvSpPr>
        <p:spPr>
          <a:xfrm>
            <a:off x="971600" y="4221088"/>
            <a:ext cx="6203942" cy="400110"/>
          </a:xfrm>
          <a:prstGeom prst="rect">
            <a:avLst/>
          </a:prstGeom>
          <a:noFill/>
        </p:spPr>
        <p:txBody>
          <a:bodyPr wrap="none" rtlCol="0">
            <a:spAutoFit/>
          </a:bodyPr>
          <a:lstStyle/>
          <a:p>
            <a:pPr algn="just"/>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当且仅当所每个城市仅被访问</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1</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次时才取得最小值</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0</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a:t>
            </a:r>
          </a:p>
        </p:txBody>
      </p:sp>
      <p:sp>
        <p:nvSpPr>
          <p:cNvPr id="10" name="内容占位符 2"/>
          <p:cNvSpPr txBox="1">
            <a:spLocks/>
          </p:cNvSpPr>
          <p:nvPr/>
        </p:nvSpPr>
        <p:spPr bwMode="auto">
          <a:xfrm>
            <a:off x="467544" y="4984576"/>
            <a:ext cx="8229600" cy="8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Wingdings" pitchFamily="2" charset="2"/>
              <a:buChar char="Ø"/>
              <a:defRPr sz="2400" b="1">
                <a:solidFill>
                  <a:srgbClr val="C00000"/>
                </a:solidFill>
                <a:effectLst>
                  <a:outerShdw dist="38100" dir="2700000" algn="tl">
                    <a:srgbClr val="000000"/>
                  </a:outerShdw>
                </a:effectLst>
                <a:latin typeface="微软雅黑" pitchFamily="34" charset="-122"/>
                <a:ea typeface="微软雅黑" pitchFamily="34" charset="-122"/>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zh-CN" altLang="en-US" dirty="0">
                <a:solidFill>
                  <a:srgbClr val="0070C0"/>
                </a:solidFill>
                <a:effectLst>
                  <a:outerShdw dist="38100" dir="2700000" algn="tl">
                    <a:srgbClr val="3333CC"/>
                  </a:outerShdw>
                </a:effectLst>
              </a:rPr>
              <a:t>第三项</a:t>
            </a:r>
          </a:p>
        </p:txBody>
      </p:sp>
      <p:sp>
        <p:nvSpPr>
          <p:cNvPr id="12" name="TextBox 11"/>
          <p:cNvSpPr txBox="1"/>
          <p:nvPr/>
        </p:nvSpPr>
        <p:spPr>
          <a:xfrm>
            <a:off x="971600" y="5909210"/>
            <a:ext cx="5985934" cy="400110"/>
          </a:xfrm>
          <a:prstGeom prst="rect">
            <a:avLst/>
          </a:prstGeom>
          <a:noFill/>
        </p:spPr>
        <p:txBody>
          <a:bodyPr wrap="none" rtlCol="0">
            <a:spAutoFit/>
          </a:bodyPr>
          <a:lstStyle/>
          <a:p>
            <a:pPr algn="just"/>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当且仅当所每次仅访问一个城市时才取得最小值</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0</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a:t>
            </a:r>
          </a:p>
        </p:txBody>
      </p:sp>
      <p:pic>
        <p:nvPicPr>
          <p:cNvPr id="615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305" y="2852936"/>
            <a:ext cx="2676873" cy="10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90625" y="4678776"/>
            <a:ext cx="2714400" cy="104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8757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660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华文行楷" pitchFamily="2" charset="-122"/>
                <a:ea typeface="华文行楷" pitchFamily="2" charset="-122"/>
              </a:rPr>
              <a:t>提纲</a:t>
            </a:r>
          </a:p>
        </p:txBody>
      </p:sp>
      <p:sp>
        <p:nvSpPr>
          <p:cNvPr id="3" name="内容占位符 2"/>
          <p:cNvSpPr>
            <a:spLocks noGrp="1"/>
          </p:cNvSpPr>
          <p:nvPr>
            <p:ph idx="1"/>
          </p:nvPr>
        </p:nvSpPr>
        <p:spPr>
          <a:xfrm>
            <a:off x="971600" y="1484784"/>
            <a:ext cx="6264696" cy="4525963"/>
          </a:xfrm>
        </p:spPr>
        <p:txBody>
          <a:bodyPr/>
          <a:lstStyle/>
          <a:p>
            <a:pPr>
              <a:lnSpc>
                <a:spcPts val="3400"/>
              </a:lnSpc>
            </a:pPr>
            <a:r>
              <a:rPr lang="zh-CN" altLang="en-US" dirty="0"/>
              <a:t>反馈神经网络概述</a:t>
            </a:r>
            <a:endParaRPr lang="en-US" altLang="zh-CN" dirty="0"/>
          </a:p>
          <a:p>
            <a:pPr lvl="1">
              <a:lnSpc>
                <a:spcPts val="3400"/>
              </a:lnSpc>
              <a:buFont typeface="Wingdings" pitchFamily="2" charset="2"/>
              <a:buChar char="p"/>
            </a:pPr>
            <a:r>
              <a:rPr lang="zh-CN" altLang="en-US" dirty="0"/>
              <a:t>背景、历史、分类等</a:t>
            </a:r>
            <a:endParaRPr lang="en-US" altLang="zh-CN" dirty="0"/>
          </a:p>
          <a:p>
            <a:pPr marL="400050">
              <a:lnSpc>
                <a:spcPts val="3400"/>
              </a:lnSpc>
            </a:pPr>
            <a:r>
              <a:rPr lang="zh-CN" altLang="en-US" dirty="0"/>
              <a:t>连续</a:t>
            </a:r>
            <a:r>
              <a:rPr lang="en-US" altLang="zh-CN" dirty="0"/>
              <a:t>Hopfield</a:t>
            </a:r>
            <a:r>
              <a:rPr lang="zh-CN" altLang="en-US" dirty="0"/>
              <a:t>网络（</a:t>
            </a:r>
            <a:r>
              <a:rPr lang="en-US" altLang="zh-CN" dirty="0"/>
              <a:t>HM</a:t>
            </a:r>
            <a:r>
              <a:rPr lang="zh-CN" altLang="en-US" dirty="0"/>
              <a:t>）</a:t>
            </a:r>
            <a:endParaRPr lang="en-US" altLang="zh-CN" dirty="0"/>
          </a:p>
          <a:p>
            <a:pPr lvl="1">
              <a:lnSpc>
                <a:spcPts val="3400"/>
              </a:lnSpc>
            </a:pPr>
            <a:r>
              <a:rPr lang="zh-CN" altLang="en-US" dirty="0"/>
              <a:t>原理及在</a:t>
            </a:r>
            <a:r>
              <a:rPr lang="en-US" altLang="zh-CN" dirty="0"/>
              <a:t>TSP</a:t>
            </a:r>
            <a:r>
              <a:rPr lang="zh-CN" altLang="en-US" dirty="0"/>
              <a:t>问题中的应用</a:t>
            </a:r>
            <a:endParaRPr lang="en-US" altLang="zh-CN" dirty="0"/>
          </a:p>
          <a:p>
            <a:pPr marL="400050">
              <a:lnSpc>
                <a:spcPts val="3400"/>
              </a:lnSpc>
            </a:pPr>
            <a:r>
              <a:rPr lang="zh-CN" altLang="en-US" dirty="0"/>
              <a:t>神经网络解优化问题</a:t>
            </a:r>
            <a:endParaRPr lang="en-US" altLang="zh-CN" dirty="0"/>
          </a:p>
          <a:p>
            <a:pPr marL="400050">
              <a:lnSpc>
                <a:spcPts val="3400"/>
              </a:lnSpc>
            </a:pPr>
            <a:r>
              <a:rPr lang="zh-CN" altLang="en-US" dirty="0"/>
              <a:t>离散</a:t>
            </a:r>
            <a:r>
              <a:rPr lang="en-US" altLang="zh-CN" dirty="0"/>
              <a:t>Hopfield</a:t>
            </a:r>
            <a:r>
              <a:rPr lang="zh-CN" altLang="en-US" dirty="0"/>
              <a:t>网络（</a:t>
            </a:r>
            <a:r>
              <a:rPr lang="en-US" altLang="zh-CN" dirty="0"/>
              <a:t>HNN</a:t>
            </a:r>
            <a:r>
              <a:rPr lang="zh-CN" altLang="en-US" dirty="0"/>
              <a:t>）</a:t>
            </a:r>
            <a:endParaRPr lang="en-US" altLang="zh-CN" dirty="0"/>
          </a:p>
          <a:p>
            <a:pPr lvl="1">
              <a:lnSpc>
                <a:spcPts val="3400"/>
              </a:lnSpc>
            </a:pPr>
            <a:r>
              <a:rPr lang="zh-CN" altLang="en-US" dirty="0"/>
              <a:t>原理及联想记忆</a:t>
            </a:r>
            <a:endParaRPr lang="en-US" altLang="zh-CN" dirty="0"/>
          </a:p>
          <a:p>
            <a:pPr marL="400050">
              <a:lnSpc>
                <a:spcPts val="3400"/>
              </a:lnSpc>
            </a:pPr>
            <a:r>
              <a:rPr lang="en-US" altLang="zh-CN" dirty="0"/>
              <a:t>Boltzmann</a:t>
            </a:r>
            <a:r>
              <a:rPr lang="zh-CN" altLang="en-US" dirty="0"/>
              <a:t>机</a:t>
            </a:r>
            <a:endParaRPr lang="en-US" altLang="zh-CN" dirty="0"/>
          </a:p>
          <a:p>
            <a:pPr marL="57150" indent="0">
              <a:buNone/>
            </a:pPr>
            <a:endParaRPr lang="en-US" altLang="zh-CN" dirty="0"/>
          </a:p>
        </p:txBody>
      </p:sp>
      <p:pic>
        <p:nvPicPr>
          <p:cNvPr id="4" name="Picture 3" descr="C:\Users\sa\Desktop\MASC2012会议通知\image\ist2_7647263-network-concept_副本.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5024" y="4823448"/>
            <a:ext cx="4498976" cy="217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873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3">
                                            <p:txEl>
                                              <p:pRg st="0" end="0"/>
                                            </p:txEl>
                                          </p:spTgt>
                                        </p:tgtEl>
                                        <p:attrNameLst>
                                          <p:attrName>style.color</p:attrName>
                                        </p:attrNameLst>
                                      </p:cBhvr>
                                      <p:to>
                                        <p:clrVal>
                                          <a:srgbClr val="0070C0"/>
                                        </p:clrVal>
                                      </p:to>
                                    </p:set>
                                    <p:set>
                                      <p:cBhvr>
                                        <p:cTn id="7" dur="500" fill="hold"/>
                                        <p:tgtEl>
                                          <p:spTgt spid="3">
                                            <p:txEl>
                                              <p:pRg st="0" end="0"/>
                                            </p:txEl>
                                          </p:spTgt>
                                        </p:tgtEl>
                                        <p:attrNameLst>
                                          <p:attrName>fillcolor</p:attrName>
                                        </p:attrNameLst>
                                      </p:cBhvr>
                                      <p:to>
                                        <p:clrVal>
                                          <a:srgbClr val="0070C0"/>
                                        </p:clrVal>
                                      </p:to>
                                    </p:set>
                                    <p:set>
                                      <p:cBhvr>
                                        <p:cTn id="8" dur="500" fill="hold"/>
                                        <p:tgtEl>
                                          <p:spTgt spid="3">
                                            <p:txEl>
                                              <p:pRg st="0" end="0"/>
                                            </p:txEl>
                                          </p:spTgt>
                                        </p:tgtEl>
                                        <p:attrNameLst>
                                          <p:attrName>fill.type</p:attrName>
                                        </p:attrNameLst>
                                      </p:cBhvr>
                                      <p:to>
                                        <p:strVal val="solid"/>
                                      </p:to>
                                    </p:set>
                                  </p:childTnLst>
                                </p:cTn>
                              </p:par>
                              <p:par>
                                <p:cTn id="9" presetID="16" presetClass="emph" presetSubtype="0" fill="hold" nodeType="withEffect">
                                  <p:stCondLst>
                                    <p:cond delay="0"/>
                                  </p:stCondLst>
                                  <p:iterate type="lt">
                                    <p:tmPct val="4000"/>
                                  </p:iterate>
                                  <p:childTnLst>
                                    <p:set>
                                      <p:cBhvr override="childStyle">
                                        <p:cTn id="10" dur="500" fill="hold"/>
                                        <p:tgtEl>
                                          <p:spTgt spid="3">
                                            <p:txEl>
                                              <p:pRg st="1" end="1"/>
                                            </p:txEl>
                                          </p:spTgt>
                                        </p:tgtEl>
                                        <p:attrNameLst>
                                          <p:attrName>style.color</p:attrName>
                                        </p:attrNameLst>
                                      </p:cBhvr>
                                      <p:to>
                                        <p:clrVal>
                                          <a:srgbClr val="0070C0"/>
                                        </p:clrVal>
                                      </p:to>
                                    </p:set>
                                    <p:set>
                                      <p:cBhvr>
                                        <p:cTn id="11" dur="500" fill="hold"/>
                                        <p:tgtEl>
                                          <p:spTgt spid="3">
                                            <p:txEl>
                                              <p:pRg st="1" end="1"/>
                                            </p:txEl>
                                          </p:spTgt>
                                        </p:tgtEl>
                                        <p:attrNameLst>
                                          <p:attrName>fillcolor</p:attrName>
                                        </p:attrNameLst>
                                      </p:cBhvr>
                                      <p:to>
                                        <p:clrVal>
                                          <a:srgbClr val="0070C0"/>
                                        </p:clrVal>
                                      </p:to>
                                    </p:set>
                                    <p:set>
                                      <p:cBhvr>
                                        <p:cTn id="12" dur="500" fill="hold"/>
                                        <p:tgtEl>
                                          <p:spTgt spid="3">
                                            <p:txEl>
                                              <p:pRg st="1" end="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HM</a:t>
            </a:r>
            <a:r>
              <a:rPr lang="zh-CN" altLang="en-US" dirty="0"/>
              <a:t>用于</a:t>
            </a:r>
            <a:r>
              <a:rPr lang="en-US" altLang="zh-CN" dirty="0"/>
              <a:t>TSP</a:t>
            </a:r>
            <a:r>
              <a:rPr lang="zh-CN" altLang="en-US" dirty="0"/>
              <a:t>求解</a:t>
            </a:r>
          </a:p>
        </p:txBody>
      </p:sp>
      <p:sp>
        <p:nvSpPr>
          <p:cNvPr id="3" name="内容占位符 2"/>
          <p:cNvSpPr>
            <a:spLocks noGrp="1"/>
          </p:cNvSpPr>
          <p:nvPr>
            <p:ph idx="1"/>
          </p:nvPr>
        </p:nvSpPr>
        <p:spPr>
          <a:xfrm>
            <a:off x="457200" y="1600201"/>
            <a:ext cx="8229600" cy="676672"/>
          </a:xfrm>
        </p:spPr>
        <p:txBody>
          <a:bodyPr/>
          <a:lstStyle/>
          <a:p>
            <a:r>
              <a:rPr lang="zh-CN" altLang="en-US" dirty="0"/>
              <a:t>第四项</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1340768"/>
            <a:ext cx="3318798" cy="10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798518" y="2399689"/>
            <a:ext cx="7013842" cy="400110"/>
          </a:xfrm>
          <a:prstGeom prst="rect">
            <a:avLst/>
          </a:prstGeom>
        </p:spPr>
        <p:txBody>
          <a:bodyPr wrap="square">
            <a:spAutoFit/>
          </a:bodyPr>
          <a:lstStyle/>
          <a:p>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表示按照当前的访问路线的安排，所需要走的路径的总长度 </a:t>
            </a:r>
          </a:p>
        </p:txBody>
      </p:sp>
      <p:sp>
        <p:nvSpPr>
          <p:cNvPr id="8" name="TextBox 7"/>
          <p:cNvSpPr txBox="1"/>
          <p:nvPr/>
        </p:nvSpPr>
        <p:spPr>
          <a:xfrm>
            <a:off x="539550" y="3140968"/>
            <a:ext cx="3608680" cy="461665"/>
          </a:xfrm>
          <a:prstGeom prst="rect">
            <a:avLst/>
          </a:prstGeom>
          <a:noFill/>
        </p:spPr>
        <p:txBody>
          <a:bodyPr wrap="none" rtlCol="0">
            <a:spAutoFit/>
          </a:bodyPr>
          <a:lstStyle/>
          <a:p>
            <a:pPr marL="342900" indent="-342900">
              <a:buFont typeface="Wingdings" pitchFamily="2" charset="2"/>
              <a:buChar char="Ø"/>
            </a:pP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对能量函数求导得到：</a:t>
            </a:r>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6377" y="4077072"/>
            <a:ext cx="6653765" cy="2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84623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HM</a:t>
            </a:r>
            <a:r>
              <a:rPr lang="zh-CN" altLang="en-US" dirty="0"/>
              <a:t>用于</a:t>
            </a:r>
            <a:r>
              <a:rPr lang="en-US" altLang="zh-CN" dirty="0"/>
              <a:t>TSP</a:t>
            </a:r>
            <a:r>
              <a:rPr lang="zh-CN" altLang="en-US" dirty="0"/>
              <a:t>求解</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8934" y="2600808"/>
            <a:ext cx="6492376" cy="208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30889" y="1847967"/>
            <a:ext cx="4224233" cy="461665"/>
          </a:xfrm>
          <a:prstGeom prst="rect">
            <a:avLst/>
          </a:prstGeom>
          <a:noFill/>
        </p:spPr>
        <p:txBody>
          <a:bodyPr wrap="none" rtlCol="0">
            <a:spAutoFit/>
          </a:bodyPr>
          <a:lstStyle/>
          <a:p>
            <a:pPr marL="342900" indent="-342900">
              <a:buFont typeface="Wingdings" pitchFamily="2" charset="2"/>
              <a:buChar char="Ø"/>
            </a:pPr>
            <a:r>
              <a:rPr lang="zh-CN" altLang="en-US" sz="2400" b="1" dirty="0">
                <a:solidFill>
                  <a:srgbClr val="C00000"/>
                </a:solidFill>
                <a:effectLst>
                  <a:outerShdw dist="38100" dir="2700000" algn="tl">
                    <a:srgbClr val="000000"/>
                  </a:outerShdw>
                </a:effectLst>
                <a:latin typeface="微软雅黑" pitchFamily="34" charset="-122"/>
                <a:ea typeface="微软雅黑" pitchFamily="34" charset="-122"/>
              </a:rPr>
              <a:t>根据前面稳定性分析应有：</a:t>
            </a:r>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9050" y="1700808"/>
            <a:ext cx="1947463" cy="9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530889" y="2858217"/>
            <a:ext cx="646331" cy="369332"/>
          </a:xfrm>
          <a:prstGeom prst="rect">
            <a:avLst/>
          </a:prstGeom>
        </p:spPr>
        <p:txBody>
          <a:bodyPr wrap="none">
            <a:spAutoFit/>
          </a:bodyPr>
          <a:lstStyle/>
          <a:p>
            <a:r>
              <a:rPr lang="zh-CN" altLang="en-US" b="1" dirty="0">
                <a:solidFill>
                  <a:srgbClr val="C00000"/>
                </a:solidFill>
                <a:effectLst>
                  <a:outerShdw dist="38100" dir="2700000" algn="tl">
                    <a:srgbClr val="000000"/>
                  </a:outerShdw>
                </a:effectLst>
                <a:latin typeface="微软雅黑" pitchFamily="34" charset="-122"/>
                <a:ea typeface="微软雅黑" pitchFamily="34" charset="-122"/>
              </a:rPr>
              <a:t>于是</a:t>
            </a:r>
            <a:endParaRPr lang="zh-CN" altLang="en-US" dirty="0"/>
          </a:p>
        </p:txBody>
      </p:sp>
      <p:sp>
        <p:nvSpPr>
          <p:cNvPr id="8" name="矩形 7"/>
          <p:cNvSpPr/>
          <p:nvPr/>
        </p:nvSpPr>
        <p:spPr>
          <a:xfrm>
            <a:off x="628110" y="5123840"/>
            <a:ext cx="415498" cy="369332"/>
          </a:xfrm>
          <a:prstGeom prst="rect">
            <a:avLst/>
          </a:prstGeom>
        </p:spPr>
        <p:txBody>
          <a:bodyPr wrap="none">
            <a:spAutoFit/>
          </a:bodyPr>
          <a:lstStyle/>
          <a:p>
            <a:r>
              <a:rPr lang="zh-CN" altLang="en-US" b="1" dirty="0">
                <a:solidFill>
                  <a:srgbClr val="C00000"/>
                </a:solidFill>
                <a:effectLst>
                  <a:outerShdw dist="38100" dir="2700000" algn="tl">
                    <a:srgbClr val="000000"/>
                  </a:outerShdw>
                </a:effectLst>
                <a:latin typeface="微软雅黑" pitchFamily="34" charset="-122"/>
                <a:ea typeface="微软雅黑" pitchFamily="34" charset="-122"/>
              </a:rPr>
              <a:t>令</a:t>
            </a:r>
          </a:p>
        </p:txBody>
      </p:sp>
      <p:pic>
        <p:nvPicPr>
          <p:cNvPr id="81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3366" y="5555840"/>
            <a:ext cx="1676620" cy="11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2164" y="5037043"/>
            <a:ext cx="7954736" cy="3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2164" y="5879840"/>
            <a:ext cx="1391176" cy="46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2197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HM</a:t>
            </a:r>
            <a:r>
              <a:rPr lang="zh-CN" altLang="en-US" dirty="0"/>
              <a:t>用于</a:t>
            </a:r>
            <a:r>
              <a:rPr lang="en-US" altLang="zh-CN" dirty="0"/>
              <a:t>TSP</a:t>
            </a:r>
            <a:r>
              <a:rPr lang="zh-CN" altLang="en-US" dirty="0"/>
              <a:t>求解</a:t>
            </a:r>
          </a:p>
        </p:txBody>
      </p:sp>
      <p:sp>
        <p:nvSpPr>
          <p:cNvPr id="3" name="内容占位符 2"/>
          <p:cNvSpPr>
            <a:spLocks noGrp="1"/>
          </p:cNvSpPr>
          <p:nvPr>
            <p:ph idx="1"/>
          </p:nvPr>
        </p:nvSpPr>
        <p:spPr>
          <a:xfrm>
            <a:off x="457200" y="1600201"/>
            <a:ext cx="8229600" cy="820688"/>
          </a:xfrm>
        </p:spPr>
        <p:txBody>
          <a:bodyPr/>
          <a:lstStyle/>
          <a:p>
            <a:r>
              <a:rPr lang="zh-CN" altLang="en-US" dirty="0"/>
              <a:t>得到标准</a:t>
            </a:r>
            <a:r>
              <a:rPr lang="en-US" altLang="zh-CN" dirty="0"/>
              <a:t>Hopfield</a:t>
            </a:r>
            <a:r>
              <a:rPr lang="zh-CN" altLang="en-US" dirty="0"/>
              <a:t>网络形式</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07" y="2493120"/>
            <a:ext cx="8502965" cy="2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11359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HM</a:t>
            </a:r>
            <a:r>
              <a:rPr lang="zh-CN" altLang="en-US" dirty="0"/>
              <a:t>的缺点</a:t>
            </a:r>
          </a:p>
        </p:txBody>
      </p:sp>
      <p:sp>
        <p:nvSpPr>
          <p:cNvPr id="3" name="内容占位符 2"/>
          <p:cNvSpPr>
            <a:spLocks noGrp="1"/>
          </p:cNvSpPr>
          <p:nvPr>
            <p:ph idx="1"/>
          </p:nvPr>
        </p:nvSpPr>
        <p:spPr>
          <a:xfrm>
            <a:off x="457200" y="1600201"/>
            <a:ext cx="8229600" cy="2044824"/>
          </a:xfrm>
        </p:spPr>
        <p:txBody>
          <a:bodyPr/>
          <a:lstStyle/>
          <a:p>
            <a:r>
              <a:rPr lang="en-US" altLang="zh-CN" dirty="0"/>
              <a:t>HM</a:t>
            </a:r>
            <a:r>
              <a:rPr lang="zh-CN" altLang="en-US" dirty="0"/>
              <a:t>中几个关键参数的确定非常困难</a:t>
            </a:r>
            <a:endParaRPr lang="en-US" altLang="zh-CN" dirty="0"/>
          </a:p>
          <a:p>
            <a:r>
              <a:rPr lang="zh-CN" altLang="en-US" dirty="0"/>
              <a:t>容易陷入局部极小点</a:t>
            </a:r>
            <a:endParaRPr lang="en-US" altLang="zh-CN" dirty="0"/>
          </a:p>
          <a:p>
            <a:r>
              <a:rPr lang="zh-CN" altLang="en-US" dirty="0"/>
              <a:t>只能解决一类特殊形式的优化问题（如：</a:t>
            </a:r>
            <a:r>
              <a:rPr lang="en-US" altLang="zh-CN" dirty="0"/>
              <a:t>TSP</a:t>
            </a:r>
            <a:r>
              <a:rPr lang="zh-CN" altLang="en-US" dirty="0"/>
              <a:t>），对于如下的一般的优化问题，</a:t>
            </a:r>
            <a:r>
              <a:rPr lang="en-US" altLang="zh-CN" dirty="0"/>
              <a:t>HM</a:t>
            </a:r>
            <a:r>
              <a:rPr lang="zh-CN" altLang="en-US" dirty="0"/>
              <a:t>很多时候就无能为力了。</a:t>
            </a: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140" y="3573016"/>
            <a:ext cx="5295994"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7200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660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华文行楷" pitchFamily="2" charset="-122"/>
                <a:ea typeface="华文行楷" pitchFamily="2" charset="-122"/>
              </a:rPr>
              <a:t>提纲</a:t>
            </a:r>
          </a:p>
        </p:txBody>
      </p:sp>
      <p:sp>
        <p:nvSpPr>
          <p:cNvPr id="3" name="内容占位符 2"/>
          <p:cNvSpPr>
            <a:spLocks noGrp="1"/>
          </p:cNvSpPr>
          <p:nvPr>
            <p:ph idx="1"/>
          </p:nvPr>
        </p:nvSpPr>
        <p:spPr>
          <a:xfrm>
            <a:off x="971600" y="1484784"/>
            <a:ext cx="6264696" cy="4525963"/>
          </a:xfrm>
        </p:spPr>
        <p:txBody>
          <a:bodyPr/>
          <a:lstStyle/>
          <a:p>
            <a:pPr>
              <a:lnSpc>
                <a:spcPts val="3400"/>
              </a:lnSpc>
            </a:pPr>
            <a:r>
              <a:rPr lang="zh-CN" altLang="en-US" dirty="0"/>
              <a:t>反馈神经网络概述</a:t>
            </a:r>
            <a:endParaRPr lang="en-US" altLang="zh-CN" dirty="0"/>
          </a:p>
          <a:p>
            <a:pPr lvl="1">
              <a:lnSpc>
                <a:spcPts val="3400"/>
              </a:lnSpc>
              <a:buFont typeface="Wingdings" pitchFamily="2" charset="2"/>
              <a:buChar char="p"/>
            </a:pPr>
            <a:r>
              <a:rPr lang="zh-CN" altLang="en-US" dirty="0"/>
              <a:t>背景、历史、分类等</a:t>
            </a:r>
            <a:endParaRPr lang="en-US" altLang="zh-CN" dirty="0"/>
          </a:p>
          <a:p>
            <a:pPr marL="400050">
              <a:lnSpc>
                <a:spcPts val="3400"/>
              </a:lnSpc>
            </a:pPr>
            <a:r>
              <a:rPr lang="zh-CN" altLang="en-US" dirty="0"/>
              <a:t>连续</a:t>
            </a:r>
            <a:r>
              <a:rPr lang="en-US" altLang="zh-CN" dirty="0"/>
              <a:t>Hopfield</a:t>
            </a:r>
            <a:r>
              <a:rPr lang="zh-CN" altLang="en-US" dirty="0"/>
              <a:t>网络（</a:t>
            </a:r>
            <a:r>
              <a:rPr lang="en-US" altLang="zh-CN" dirty="0"/>
              <a:t>HM</a:t>
            </a:r>
            <a:r>
              <a:rPr lang="zh-CN" altLang="en-US" dirty="0"/>
              <a:t>）</a:t>
            </a:r>
            <a:endParaRPr lang="en-US" altLang="zh-CN" dirty="0"/>
          </a:p>
          <a:p>
            <a:pPr lvl="1">
              <a:lnSpc>
                <a:spcPts val="3400"/>
              </a:lnSpc>
            </a:pPr>
            <a:r>
              <a:rPr lang="zh-CN" altLang="en-US" dirty="0"/>
              <a:t>原理及在</a:t>
            </a:r>
            <a:r>
              <a:rPr lang="en-US" altLang="zh-CN" dirty="0"/>
              <a:t>TSP</a:t>
            </a:r>
            <a:r>
              <a:rPr lang="zh-CN" altLang="en-US" dirty="0"/>
              <a:t>问题中的应用</a:t>
            </a:r>
            <a:endParaRPr lang="en-US" altLang="zh-CN" dirty="0"/>
          </a:p>
          <a:p>
            <a:pPr marL="400050">
              <a:lnSpc>
                <a:spcPts val="3400"/>
              </a:lnSpc>
            </a:pPr>
            <a:r>
              <a:rPr lang="zh-CN" altLang="en-US" dirty="0"/>
              <a:t>神经网络解优化问题</a:t>
            </a:r>
            <a:endParaRPr lang="en-US" altLang="zh-CN" dirty="0"/>
          </a:p>
          <a:p>
            <a:pPr marL="400050">
              <a:lnSpc>
                <a:spcPts val="3400"/>
              </a:lnSpc>
            </a:pPr>
            <a:r>
              <a:rPr lang="zh-CN" altLang="en-US" dirty="0"/>
              <a:t>离散</a:t>
            </a:r>
            <a:r>
              <a:rPr lang="en-US" altLang="zh-CN" dirty="0"/>
              <a:t>Hopfield</a:t>
            </a:r>
            <a:r>
              <a:rPr lang="zh-CN" altLang="en-US" dirty="0"/>
              <a:t>网络（</a:t>
            </a:r>
            <a:r>
              <a:rPr lang="en-US" altLang="zh-CN" dirty="0"/>
              <a:t>HNN</a:t>
            </a:r>
            <a:r>
              <a:rPr lang="zh-CN" altLang="en-US" dirty="0"/>
              <a:t>）</a:t>
            </a:r>
            <a:endParaRPr lang="en-US" altLang="zh-CN" dirty="0"/>
          </a:p>
          <a:p>
            <a:pPr lvl="1">
              <a:lnSpc>
                <a:spcPts val="3400"/>
              </a:lnSpc>
            </a:pPr>
            <a:r>
              <a:rPr lang="zh-CN" altLang="en-US" dirty="0"/>
              <a:t>原理及联想记忆</a:t>
            </a:r>
            <a:endParaRPr lang="en-US" altLang="zh-CN" dirty="0"/>
          </a:p>
          <a:p>
            <a:pPr marL="400050">
              <a:lnSpc>
                <a:spcPts val="3400"/>
              </a:lnSpc>
            </a:pPr>
            <a:r>
              <a:rPr lang="en-US" altLang="zh-CN" dirty="0"/>
              <a:t>Boltzmann</a:t>
            </a:r>
            <a:r>
              <a:rPr lang="zh-CN" altLang="en-US" dirty="0"/>
              <a:t>机</a:t>
            </a:r>
            <a:endParaRPr lang="en-US" altLang="zh-CN" dirty="0"/>
          </a:p>
          <a:p>
            <a:pPr marL="57150" indent="0">
              <a:buNone/>
            </a:pPr>
            <a:endParaRPr lang="en-US" altLang="zh-CN" dirty="0"/>
          </a:p>
        </p:txBody>
      </p:sp>
      <p:pic>
        <p:nvPicPr>
          <p:cNvPr id="4" name="Picture 3" descr="C:\Users\sa\Desktop\MASC2012会议通知\image\ist2_7647263-network-concept_副本.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5024" y="4823448"/>
            <a:ext cx="4498976" cy="217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810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3">
                                            <p:txEl>
                                              <p:pRg st="4" end="4"/>
                                            </p:txEl>
                                          </p:spTgt>
                                        </p:tgtEl>
                                        <p:attrNameLst>
                                          <p:attrName>style.color</p:attrName>
                                        </p:attrNameLst>
                                      </p:cBhvr>
                                      <p:to>
                                        <p:clrVal>
                                          <a:srgbClr val="0070C0"/>
                                        </p:clrVal>
                                      </p:to>
                                    </p:set>
                                    <p:set>
                                      <p:cBhvr>
                                        <p:cTn id="7" dur="500" fill="hold"/>
                                        <p:tgtEl>
                                          <p:spTgt spid="3">
                                            <p:txEl>
                                              <p:pRg st="4" end="4"/>
                                            </p:txEl>
                                          </p:spTgt>
                                        </p:tgtEl>
                                        <p:attrNameLst>
                                          <p:attrName>fillcolor</p:attrName>
                                        </p:attrNameLst>
                                      </p:cBhvr>
                                      <p:to>
                                        <p:clrVal>
                                          <a:srgbClr val="0070C0"/>
                                        </p:clrVal>
                                      </p:to>
                                    </p:set>
                                    <p:set>
                                      <p:cBhvr>
                                        <p:cTn id="8" dur="500" fill="hold"/>
                                        <p:tgtEl>
                                          <p:spTgt spid="3">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凸优化</a:t>
            </a:r>
          </a:p>
        </p:txBody>
      </p:sp>
      <p:sp>
        <p:nvSpPr>
          <p:cNvPr id="3" name="内容占位符 2"/>
          <p:cNvSpPr>
            <a:spLocks noGrp="1"/>
          </p:cNvSpPr>
          <p:nvPr>
            <p:ph idx="1"/>
          </p:nvPr>
        </p:nvSpPr>
        <p:spPr>
          <a:xfrm>
            <a:off x="457200" y="1600201"/>
            <a:ext cx="4906888" cy="491448"/>
          </a:xfrm>
        </p:spPr>
        <p:txBody>
          <a:bodyPr/>
          <a:lstStyle/>
          <a:p>
            <a:r>
              <a:rPr lang="zh-CN" altLang="en-US" dirty="0"/>
              <a:t>凸函数：</a:t>
            </a:r>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30786" y="1650500"/>
            <a:ext cx="1646667" cy="3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592" y="2188585"/>
            <a:ext cx="3341455" cy="360000"/>
          </a:xfrm>
          <a:prstGeom prst="rect">
            <a:avLst/>
          </a:prstGeom>
          <a:noFill/>
          <a:ln w="28575">
            <a:solidFill>
              <a:srgbClr val="C00000"/>
            </a:solidFill>
            <a:prstDash val="sysDash"/>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组合 5"/>
          <p:cNvGrpSpPr/>
          <p:nvPr/>
        </p:nvGrpSpPr>
        <p:grpSpPr>
          <a:xfrm>
            <a:off x="865301" y="3474825"/>
            <a:ext cx="5684886" cy="976645"/>
            <a:chOff x="1614339" y="3215868"/>
            <a:chExt cx="5684886" cy="976645"/>
          </a:xfrm>
        </p:grpSpPr>
        <p:grpSp>
          <p:nvGrpSpPr>
            <p:cNvPr id="4" name="组合 3"/>
            <p:cNvGrpSpPr/>
            <p:nvPr/>
          </p:nvGrpSpPr>
          <p:grpSpPr>
            <a:xfrm>
              <a:off x="1691680" y="3260363"/>
              <a:ext cx="5540870" cy="857250"/>
              <a:chOff x="561976" y="2900363"/>
              <a:chExt cx="5540870" cy="857250"/>
            </a:xfrm>
          </p:grpSpPr>
          <p:pic>
            <p:nvPicPr>
              <p:cNvPr id="717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1976" y="2900363"/>
                <a:ext cx="2730811" cy="3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976" y="3397613"/>
                <a:ext cx="5540870" cy="3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 name="矩形 4"/>
            <p:cNvSpPr/>
            <p:nvPr/>
          </p:nvSpPr>
          <p:spPr>
            <a:xfrm>
              <a:off x="1614339" y="3215868"/>
              <a:ext cx="5684886" cy="976645"/>
            </a:xfrm>
            <a:prstGeom prst="rect">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上下箭头 6"/>
          <p:cNvSpPr/>
          <p:nvPr/>
        </p:nvSpPr>
        <p:spPr>
          <a:xfrm>
            <a:off x="2570319" y="2806080"/>
            <a:ext cx="648072" cy="504055"/>
          </a:xfrm>
          <a:prstGeom prst="upDownArrow">
            <a:avLst>
              <a:gd name="adj1" fmla="val 50000"/>
              <a:gd name="adj2" fmla="val 3040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grpSp>
        <p:nvGrpSpPr>
          <p:cNvPr id="7184" name="组合 7183"/>
          <p:cNvGrpSpPr/>
          <p:nvPr/>
        </p:nvGrpSpPr>
        <p:grpSpPr>
          <a:xfrm>
            <a:off x="6876256" y="2876462"/>
            <a:ext cx="2160001" cy="1575008"/>
            <a:chOff x="6732239" y="1311340"/>
            <a:chExt cx="2160001" cy="1575008"/>
          </a:xfrm>
        </p:grpSpPr>
        <p:cxnSp>
          <p:nvCxnSpPr>
            <p:cNvPr id="28" name="直接箭头连接符 27"/>
            <p:cNvCxnSpPr/>
            <p:nvPr/>
          </p:nvCxnSpPr>
          <p:spPr>
            <a:xfrm>
              <a:off x="6732240" y="2854394"/>
              <a:ext cx="2160000" cy="0"/>
            </a:xfrm>
            <a:prstGeom prst="straightConnector1">
              <a:avLst/>
            </a:prstGeom>
            <a:ln w="38100">
              <a:solidFill>
                <a:srgbClr val="0070C0"/>
              </a:solidFill>
              <a:tailEnd type="arrow"/>
            </a:ln>
            <a:effectLst/>
          </p:spPr>
          <p:style>
            <a:lnRef idx="2">
              <a:schemeClr val="dk1"/>
            </a:lnRef>
            <a:fillRef idx="0">
              <a:schemeClr val="dk1"/>
            </a:fillRef>
            <a:effectRef idx="1">
              <a:schemeClr val="dk1"/>
            </a:effectRef>
            <a:fontRef idx="minor">
              <a:schemeClr val="tx1"/>
            </a:fontRef>
          </p:style>
        </p:cxnSp>
        <p:cxnSp>
          <p:nvCxnSpPr>
            <p:cNvPr id="29" name="直接箭头连接符 28"/>
            <p:cNvCxnSpPr/>
            <p:nvPr/>
          </p:nvCxnSpPr>
          <p:spPr>
            <a:xfrm flipH="1" flipV="1">
              <a:off x="6732239" y="1311340"/>
              <a:ext cx="1" cy="1559629"/>
            </a:xfrm>
            <a:prstGeom prst="straightConnector1">
              <a:avLst/>
            </a:prstGeom>
            <a:ln w="38100">
              <a:solidFill>
                <a:srgbClr val="0070C0"/>
              </a:solidFill>
              <a:tailEnd type="arrow"/>
            </a:ln>
            <a:effectLst/>
          </p:spPr>
          <p:style>
            <a:lnRef idx="2">
              <a:schemeClr val="dk1"/>
            </a:lnRef>
            <a:fillRef idx="0">
              <a:schemeClr val="dk1"/>
            </a:fillRef>
            <a:effectRef idx="1">
              <a:schemeClr val="dk1"/>
            </a:effectRef>
            <a:fontRef idx="minor">
              <a:schemeClr val="tx1"/>
            </a:fontRef>
          </p:style>
        </p:cxnSp>
        <p:sp>
          <p:nvSpPr>
            <p:cNvPr id="11" name="任意多边形 10"/>
            <p:cNvSpPr/>
            <p:nvPr/>
          </p:nvSpPr>
          <p:spPr>
            <a:xfrm>
              <a:off x="6896100" y="1587500"/>
              <a:ext cx="1612900" cy="1157328"/>
            </a:xfrm>
            <a:custGeom>
              <a:avLst/>
              <a:gdLst>
                <a:gd name="connsiteX0" fmla="*/ 0 w 1612900"/>
                <a:gd name="connsiteY0" fmla="*/ 139700 h 1157328"/>
                <a:gd name="connsiteX1" fmla="*/ 381000 w 1612900"/>
                <a:gd name="connsiteY1" fmla="*/ 914400 h 1157328"/>
                <a:gd name="connsiteX2" fmla="*/ 901700 w 1612900"/>
                <a:gd name="connsiteY2" fmla="*/ 1155700 h 1157328"/>
                <a:gd name="connsiteX3" fmla="*/ 1371600 w 1612900"/>
                <a:gd name="connsiteY3" fmla="*/ 825500 h 1157328"/>
                <a:gd name="connsiteX4" fmla="*/ 1612900 w 1612900"/>
                <a:gd name="connsiteY4" fmla="*/ 0 h 1157328"/>
                <a:gd name="connsiteX5" fmla="*/ 1612900 w 1612900"/>
                <a:gd name="connsiteY5" fmla="*/ 0 h 1157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2900" h="1157328">
                  <a:moveTo>
                    <a:pt x="0" y="139700"/>
                  </a:moveTo>
                  <a:cubicBezTo>
                    <a:pt x="115358" y="442383"/>
                    <a:pt x="230717" y="745067"/>
                    <a:pt x="381000" y="914400"/>
                  </a:cubicBezTo>
                  <a:cubicBezTo>
                    <a:pt x="531283" y="1083733"/>
                    <a:pt x="736600" y="1170517"/>
                    <a:pt x="901700" y="1155700"/>
                  </a:cubicBezTo>
                  <a:cubicBezTo>
                    <a:pt x="1066800" y="1140883"/>
                    <a:pt x="1253067" y="1018117"/>
                    <a:pt x="1371600" y="825500"/>
                  </a:cubicBezTo>
                  <a:cubicBezTo>
                    <a:pt x="1490133" y="632883"/>
                    <a:pt x="1612900" y="0"/>
                    <a:pt x="1612900" y="0"/>
                  </a:cubicBezTo>
                  <a:lnTo>
                    <a:pt x="1612900" y="0"/>
                  </a:ln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p:cNvCxnSpPr>
              <a:stCxn id="11" idx="1"/>
            </p:cNvCxnSpPr>
            <p:nvPr/>
          </p:nvCxnSpPr>
          <p:spPr>
            <a:xfrm flipV="1">
              <a:off x="7277100" y="1844824"/>
              <a:ext cx="1183332" cy="657076"/>
            </a:xfrm>
            <a:prstGeom prst="line">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41" name="直接连接符 40"/>
            <p:cNvCxnSpPr/>
            <p:nvPr/>
          </p:nvCxnSpPr>
          <p:spPr>
            <a:xfrm flipV="1">
              <a:off x="7277100" y="2487990"/>
              <a:ext cx="0" cy="366404"/>
            </a:xfrm>
            <a:prstGeom prst="line">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48" name="直接连接符 47"/>
            <p:cNvCxnSpPr/>
            <p:nvPr/>
          </p:nvCxnSpPr>
          <p:spPr>
            <a:xfrm flipV="1">
              <a:off x="8447806" y="1886534"/>
              <a:ext cx="0" cy="967860"/>
            </a:xfrm>
            <a:prstGeom prst="line">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50" name="直接连接符 49"/>
            <p:cNvCxnSpPr/>
            <p:nvPr/>
          </p:nvCxnSpPr>
          <p:spPr>
            <a:xfrm flipV="1">
              <a:off x="7702550" y="2273986"/>
              <a:ext cx="8792" cy="580408"/>
            </a:xfrm>
            <a:prstGeom prst="line">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7175" name="椭圆 7174"/>
            <p:cNvSpPr/>
            <p:nvPr/>
          </p:nvSpPr>
          <p:spPr>
            <a:xfrm>
              <a:off x="7681044" y="2243688"/>
              <a:ext cx="60596" cy="6059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2" name="椭圆 51"/>
            <p:cNvSpPr/>
            <p:nvPr/>
          </p:nvSpPr>
          <p:spPr>
            <a:xfrm>
              <a:off x="7667611" y="2825752"/>
              <a:ext cx="60596" cy="6059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sp>
        <p:nvSpPr>
          <p:cNvPr id="54" name="内容占位符 2"/>
          <p:cNvSpPr txBox="1">
            <a:spLocks/>
          </p:cNvSpPr>
          <p:nvPr/>
        </p:nvSpPr>
        <p:spPr bwMode="auto">
          <a:xfrm>
            <a:off x="461163" y="4725144"/>
            <a:ext cx="4906888" cy="491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Wingdings" pitchFamily="2" charset="2"/>
              <a:buChar char="Ø"/>
              <a:defRPr sz="2400" b="1">
                <a:solidFill>
                  <a:srgbClr val="C00000"/>
                </a:solidFill>
                <a:effectLst>
                  <a:outerShdw dist="38100" dir="2700000" algn="tl">
                    <a:srgbClr val="000000"/>
                  </a:outerShdw>
                </a:effectLst>
                <a:latin typeface="微软雅黑" pitchFamily="34" charset="-122"/>
                <a:ea typeface="微软雅黑" pitchFamily="34" charset="-122"/>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zh-CN" altLang="en-US" dirty="0">
                <a:solidFill>
                  <a:srgbClr val="0070C0"/>
                </a:solidFill>
                <a:effectLst>
                  <a:outerShdw dist="38100" dir="2700000" algn="tl">
                    <a:srgbClr val="3333CC"/>
                  </a:outerShdw>
                </a:effectLst>
              </a:rPr>
              <a:t>凸集：</a:t>
            </a:r>
          </a:p>
        </p:txBody>
      </p:sp>
      <p:pic>
        <p:nvPicPr>
          <p:cNvPr id="7185"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07704" y="4826868"/>
            <a:ext cx="2294068" cy="288000"/>
          </a:xfrm>
          <a:prstGeom prst="rect">
            <a:avLst/>
          </a:prstGeom>
          <a:noFill/>
          <a:ln w="28575">
            <a:solidFill>
              <a:srgbClr val="C00000"/>
            </a:solidFill>
            <a:prstDash val="sysDash"/>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86"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2822" y="5839359"/>
            <a:ext cx="5021299" cy="360000"/>
          </a:xfrm>
          <a:prstGeom prst="rect">
            <a:avLst/>
          </a:prstGeom>
          <a:noFill/>
          <a:ln w="28575">
            <a:solidFill>
              <a:srgbClr val="C00000"/>
            </a:solidFill>
            <a:prstDash val="sysDash"/>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 name="上下箭头 56"/>
          <p:cNvSpPr/>
          <p:nvPr/>
        </p:nvSpPr>
        <p:spPr>
          <a:xfrm>
            <a:off x="2627784" y="5216592"/>
            <a:ext cx="648072" cy="504055"/>
          </a:xfrm>
          <a:prstGeom prst="upDownArrow">
            <a:avLst>
              <a:gd name="adj1" fmla="val 50000"/>
              <a:gd name="adj2" fmla="val 3040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grpSp>
        <p:nvGrpSpPr>
          <p:cNvPr id="7192" name="组合 7191"/>
          <p:cNvGrpSpPr/>
          <p:nvPr/>
        </p:nvGrpSpPr>
        <p:grpSpPr>
          <a:xfrm>
            <a:off x="6283569" y="5040923"/>
            <a:ext cx="1148862" cy="1324708"/>
            <a:chOff x="6283569" y="5040923"/>
            <a:chExt cx="1148862" cy="1324708"/>
          </a:xfrm>
        </p:grpSpPr>
        <p:sp>
          <p:nvSpPr>
            <p:cNvPr id="7187" name="任意多边形 7186"/>
            <p:cNvSpPr/>
            <p:nvPr/>
          </p:nvSpPr>
          <p:spPr>
            <a:xfrm>
              <a:off x="6283569" y="5040923"/>
              <a:ext cx="1148862" cy="1324708"/>
            </a:xfrm>
            <a:custGeom>
              <a:avLst/>
              <a:gdLst>
                <a:gd name="connsiteX0" fmla="*/ 211016 w 1148862"/>
                <a:gd name="connsiteY0" fmla="*/ 0 h 1324708"/>
                <a:gd name="connsiteX1" fmla="*/ 0 w 1148862"/>
                <a:gd name="connsiteY1" fmla="*/ 726831 h 1324708"/>
                <a:gd name="connsiteX2" fmla="*/ 457200 w 1148862"/>
                <a:gd name="connsiteY2" fmla="*/ 1324708 h 1324708"/>
                <a:gd name="connsiteX3" fmla="*/ 1019908 w 1148862"/>
                <a:gd name="connsiteY3" fmla="*/ 844062 h 1324708"/>
                <a:gd name="connsiteX4" fmla="*/ 1148862 w 1148862"/>
                <a:gd name="connsiteY4" fmla="*/ 281354 h 1324708"/>
                <a:gd name="connsiteX5" fmla="*/ 211016 w 1148862"/>
                <a:gd name="connsiteY5" fmla="*/ 0 h 132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8862" h="1324708">
                  <a:moveTo>
                    <a:pt x="211016" y="0"/>
                  </a:moveTo>
                  <a:lnTo>
                    <a:pt x="0" y="726831"/>
                  </a:lnTo>
                  <a:lnTo>
                    <a:pt x="457200" y="1324708"/>
                  </a:lnTo>
                  <a:lnTo>
                    <a:pt x="1019908" y="844062"/>
                  </a:lnTo>
                  <a:lnTo>
                    <a:pt x="1148862" y="281354"/>
                  </a:lnTo>
                  <a:lnTo>
                    <a:pt x="211016" y="0"/>
                  </a:lnTo>
                  <a:close/>
                </a:path>
              </a:pathLst>
            </a:cu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60" name="直接连接符 59"/>
            <p:cNvCxnSpPr/>
            <p:nvPr/>
          </p:nvCxnSpPr>
          <p:spPr>
            <a:xfrm flipV="1">
              <a:off x="6732240" y="5258951"/>
              <a:ext cx="8792" cy="580408"/>
            </a:xfrm>
            <a:prstGeom prst="line">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61" name="椭圆 60"/>
            <p:cNvSpPr/>
            <p:nvPr/>
          </p:nvSpPr>
          <p:spPr>
            <a:xfrm>
              <a:off x="6710734" y="5228653"/>
              <a:ext cx="60596" cy="6059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2" name="椭圆 61"/>
            <p:cNvSpPr/>
            <p:nvPr/>
          </p:nvSpPr>
          <p:spPr>
            <a:xfrm>
              <a:off x="6697301" y="5810717"/>
              <a:ext cx="60596" cy="6059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7191" name="组合 7190"/>
          <p:cNvGrpSpPr/>
          <p:nvPr/>
        </p:nvGrpSpPr>
        <p:grpSpPr>
          <a:xfrm>
            <a:off x="7735290" y="4725144"/>
            <a:ext cx="1130300" cy="1638300"/>
            <a:chOff x="7696200" y="4953000"/>
            <a:chExt cx="1130300" cy="1638300"/>
          </a:xfrm>
        </p:grpSpPr>
        <p:sp>
          <p:nvSpPr>
            <p:cNvPr id="7189" name="任意多边形 7188"/>
            <p:cNvSpPr/>
            <p:nvPr/>
          </p:nvSpPr>
          <p:spPr>
            <a:xfrm>
              <a:off x="7696200" y="4953000"/>
              <a:ext cx="1130300" cy="1638300"/>
            </a:xfrm>
            <a:custGeom>
              <a:avLst/>
              <a:gdLst>
                <a:gd name="connsiteX0" fmla="*/ 406400 w 1130300"/>
                <a:gd name="connsiteY0" fmla="*/ 0 h 1638300"/>
                <a:gd name="connsiteX1" fmla="*/ 0 w 1130300"/>
                <a:gd name="connsiteY1" fmla="*/ 647700 h 1638300"/>
                <a:gd name="connsiteX2" fmla="*/ 101600 w 1130300"/>
                <a:gd name="connsiteY2" fmla="*/ 1587500 h 1638300"/>
                <a:gd name="connsiteX3" fmla="*/ 1130300 w 1130300"/>
                <a:gd name="connsiteY3" fmla="*/ 1638300 h 1638300"/>
                <a:gd name="connsiteX4" fmla="*/ 558800 w 1130300"/>
                <a:gd name="connsiteY4" fmla="*/ 1003300 h 1638300"/>
                <a:gd name="connsiteX5" fmla="*/ 711200 w 1130300"/>
                <a:gd name="connsiteY5" fmla="*/ 241300 h 1638300"/>
                <a:gd name="connsiteX6" fmla="*/ 406400 w 1130300"/>
                <a:gd name="connsiteY6" fmla="*/ 0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300" h="1638300">
                  <a:moveTo>
                    <a:pt x="406400" y="0"/>
                  </a:moveTo>
                  <a:lnTo>
                    <a:pt x="0" y="647700"/>
                  </a:lnTo>
                  <a:lnTo>
                    <a:pt x="101600" y="1587500"/>
                  </a:lnTo>
                  <a:lnTo>
                    <a:pt x="1130300" y="1638300"/>
                  </a:lnTo>
                  <a:lnTo>
                    <a:pt x="558800" y="1003300"/>
                  </a:lnTo>
                  <a:lnTo>
                    <a:pt x="711200" y="241300"/>
                  </a:lnTo>
                  <a:lnTo>
                    <a:pt x="406400" y="0"/>
                  </a:lnTo>
                  <a:close/>
                </a:path>
              </a:pathLst>
            </a:cu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cxnSp>
          <p:nvCxnSpPr>
            <p:cNvPr id="64" name="直接连接符 63"/>
            <p:cNvCxnSpPr/>
            <p:nvPr/>
          </p:nvCxnSpPr>
          <p:spPr>
            <a:xfrm flipH="1" flipV="1">
              <a:off x="8270142" y="5520513"/>
              <a:ext cx="190290" cy="932823"/>
            </a:xfrm>
            <a:prstGeom prst="line">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65" name="椭圆 64"/>
            <p:cNvSpPr/>
            <p:nvPr/>
          </p:nvSpPr>
          <p:spPr>
            <a:xfrm>
              <a:off x="8239844" y="5490215"/>
              <a:ext cx="60596" cy="6059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6" name="椭圆 65"/>
            <p:cNvSpPr/>
            <p:nvPr/>
          </p:nvSpPr>
          <p:spPr>
            <a:xfrm>
              <a:off x="8430134" y="6423038"/>
              <a:ext cx="60596" cy="6059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sp>
        <p:nvSpPr>
          <p:cNvPr id="7193" name="矩形 7192"/>
          <p:cNvSpPr/>
          <p:nvPr/>
        </p:nvSpPr>
        <p:spPr>
          <a:xfrm>
            <a:off x="6374135" y="6362673"/>
            <a:ext cx="646331" cy="369332"/>
          </a:xfrm>
          <a:prstGeom prst="rect">
            <a:avLst/>
          </a:prstGeom>
        </p:spPr>
        <p:txBody>
          <a:bodyPr wrap="none">
            <a:spAutoFit/>
          </a:bodyPr>
          <a:lstStyle/>
          <a:p>
            <a:r>
              <a:rPr lang="zh-CN" altLang="en-US" b="1" dirty="0">
                <a:solidFill>
                  <a:srgbClr val="0070C0"/>
                </a:solidFill>
              </a:rPr>
              <a:t>凸集</a:t>
            </a:r>
          </a:p>
        </p:txBody>
      </p:sp>
      <p:sp>
        <p:nvSpPr>
          <p:cNvPr id="71" name="矩形 70"/>
          <p:cNvSpPr/>
          <p:nvPr/>
        </p:nvSpPr>
        <p:spPr>
          <a:xfrm>
            <a:off x="7840352" y="6365631"/>
            <a:ext cx="877163" cy="369332"/>
          </a:xfrm>
          <a:prstGeom prst="rect">
            <a:avLst/>
          </a:prstGeom>
        </p:spPr>
        <p:txBody>
          <a:bodyPr wrap="none">
            <a:spAutoFit/>
          </a:bodyPr>
          <a:lstStyle/>
          <a:p>
            <a:r>
              <a:rPr lang="zh-CN" altLang="en-US" b="1" dirty="0">
                <a:solidFill>
                  <a:srgbClr val="7030A0"/>
                </a:solidFill>
              </a:rPr>
              <a:t>非凸集</a:t>
            </a:r>
          </a:p>
        </p:txBody>
      </p:sp>
    </p:spTree>
    <p:extLst>
      <p:ext uri="{BB962C8B-B14F-4D97-AF65-F5344CB8AC3E}">
        <p14:creationId xmlns:p14="http://schemas.microsoft.com/office/powerpoint/2010/main" val="289623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凸优化</a:t>
            </a:r>
          </a:p>
        </p:txBody>
      </p:sp>
      <p:sp>
        <p:nvSpPr>
          <p:cNvPr id="3" name="内容占位符 2"/>
          <p:cNvSpPr>
            <a:spLocks noGrp="1"/>
          </p:cNvSpPr>
          <p:nvPr>
            <p:ph idx="1"/>
          </p:nvPr>
        </p:nvSpPr>
        <p:spPr>
          <a:xfrm>
            <a:off x="457200" y="1600201"/>
            <a:ext cx="8229600" cy="1540768"/>
          </a:xfrm>
        </p:spPr>
        <p:txBody>
          <a:bodyPr/>
          <a:lstStyle/>
          <a:p>
            <a:r>
              <a:rPr lang="zh-CN" altLang="en-US" dirty="0"/>
              <a:t>目标函数：</a:t>
            </a:r>
            <a:endParaRPr lang="en-US" altLang="zh-CN" dirty="0"/>
          </a:p>
          <a:p>
            <a:r>
              <a:rPr lang="zh-CN" altLang="en-US" dirty="0"/>
              <a:t>可行域：</a:t>
            </a:r>
            <a:endParaRPr lang="en-US" altLang="zh-CN" dirty="0"/>
          </a:p>
          <a:p>
            <a:r>
              <a:rPr lang="zh-CN" altLang="en-US" dirty="0"/>
              <a:t>可行解：</a:t>
            </a:r>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9624" y="1653184"/>
            <a:ext cx="593515" cy="3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2132896"/>
            <a:ext cx="6484557" cy="3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59168" y="2600936"/>
            <a:ext cx="762381" cy="25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组合 5"/>
          <p:cNvGrpSpPr/>
          <p:nvPr/>
        </p:nvGrpSpPr>
        <p:grpSpPr>
          <a:xfrm>
            <a:off x="2159168" y="3395253"/>
            <a:ext cx="4565521" cy="1440160"/>
            <a:chOff x="4224660" y="5000476"/>
            <a:chExt cx="4565521" cy="1440160"/>
          </a:xfrm>
        </p:grpSpPr>
        <p:grpSp>
          <p:nvGrpSpPr>
            <p:cNvPr id="4" name="组合 3"/>
            <p:cNvGrpSpPr/>
            <p:nvPr/>
          </p:nvGrpSpPr>
          <p:grpSpPr>
            <a:xfrm>
              <a:off x="4254951" y="5013176"/>
              <a:ext cx="4395585" cy="1331451"/>
              <a:chOff x="2057159" y="4041725"/>
              <a:chExt cx="4395585" cy="1331451"/>
            </a:xfrm>
          </p:grpSpPr>
          <p:pic>
            <p:nvPicPr>
              <p:cNvPr id="819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7765" y="4041725"/>
                <a:ext cx="1618171" cy="4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11760" y="4488087"/>
                <a:ext cx="3970693" cy="3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9"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68513" y="5013176"/>
                <a:ext cx="3084231" cy="3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00"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57159" y="4095850"/>
                <a:ext cx="160303" cy="1277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 name="矩形 4"/>
            <p:cNvSpPr/>
            <p:nvPr/>
          </p:nvSpPr>
          <p:spPr>
            <a:xfrm>
              <a:off x="4224660" y="5000476"/>
              <a:ext cx="4565521" cy="144016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TextBox 6"/>
          <p:cNvSpPr txBox="1"/>
          <p:nvPr/>
        </p:nvSpPr>
        <p:spPr>
          <a:xfrm>
            <a:off x="611561" y="5172187"/>
            <a:ext cx="7992888" cy="830997"/>
          </a:xfrm>
          <a:prstGeom prst="rect">
            <a:avLst/>
          </a:prstGeom>
          <a:noFill/>
        </p:spPr>
        <p:txBody>
          <a:bodyPr wrap="square" rtlCol="0">
            <a:spAutoFit/>
          </a:bodyPr>
          <a:lstStyle/>
          <a:p>
            <a:r>
              <a:rPr lang="zh-CN" altLang="en-US" sz="2400" b="1" dirty="0">
                <a:solidFill>
                  <a:srgbClr val="C00000"/>
                </a:solidFill>
                <a:effectLst>
                  <a:outerShdw dist="38100" dir="2700000" algn="tl">
                    <a:srgbClr val="000000"/>
                  </a:outerShdw>
                </a:effectLst>
                <a:latin typeface="微软雅黑" pitchFamily="34" charset="-122"/>
                <a:ea typeface="微软雅黑" pitchFamily="34" charset="-122"/>
              </a:rPr>
              <a:t>如果目标函数和可行域都是凸的，那么优化问题成为凸规划。</a:t>
            </a:r>
          </a:p>
        </p:txBody>
      </p:sp>
    </p:spTree>
    <p:extLst>
      <p:ext uri="{BB962C8B-B14F-4D97-AF65-F5344CB8AC3E}">
        <p14:creationId xmlns:p14="http://schemas.microsoft.com/office/powerpoint/2010/main" val="2378836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神经网络处理优化问题的优点</a:t>
            </a:r>
          </a:p>
        </p:txBody>
      </p:sp>
      <p:sp>
        <p:nvSpPr>
          <p:cNvPr id="3" name="内容占位符 2"/>
          <p:cNvSpPr>
            <a:spLocks noGrp="1"/>
          </p:cNvSpPr>
          <p:nvPr>
            <p:ph idx="1"/>
          </p:nvPr>
        </p:nvSpPr>
        <p:spPr>
          <a:xfrm>
            <a:off x="457200" y="1600201"/>
            <a:ext cx="8229600" cy="541238"/>
          </a:xfrm>
        </p:spPr>
        <p:txBody>
          <a:bodyPr/>
          <a:lstStyle/>
          <a:p>
            <a:r>
              <a:rPr lang="zh-CN" altLang="en-US" dirty="0"/>
              <a:t>传统的最优化方法有类似如下的迭代公式</a:t>
            </a:r>
          </a:p>
        </p:txBody>
      </p:sp>
      <p:pic>
        <p:nvPicPr>
          <p:cNvPr id="1024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2141438"/>
            <a:ext cx="3744416" cy="406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899592" y="2780928"/>
                <a:ext cx="7776864" cy="1330429"/>
              </a:xfrm>
              <a:prstGeom prst="rect">
                <a:avLst/>
              </a:prstGeom>
              <a:noFill/>
            </p:spPr>
            <p:txBody>
              <a:bodyPr wrap="square" rtlCol="0">
                <a:spAutoFit/>
              </a:bodyPr>
              <a:lstStyle/>
              <a:p>
                <a:pPr marL="342900" indent="-342900">
                  <a:buFont typeface="Wingdings" pitchFamily="2" charset="2"/>
                  <a:buChar char="p"/>
                </a:pP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d(k)</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为搜索方向，</a:t>
                </a:r>
                <a14:m>
                  <m:oMath xmlns:m="http://schemas.openxmlformats.org/officeDocument/2006/math">
                    <m:r>
                      <a:rPr lang="zh-CN" altLang="en-US" sz="2000" b="1">
                        <a:solidFill>
                          <a:srgbClr val="0070C0"/>
                        </a:solidFill>
                        <a:effectLst>
                          <a:outerShdw dist="38100" dir="2700000" algn="tl">
                            <a:srgbClr val="3333CC"/>
                          </a:outerShdw>
                        </a:effectLst>
                        <a:latin typeface="Cambria Math"/>
                        <a:ea typeface="微软雅黑" pitchFamily="34" charset="-122"/>
                      </a:rPr>
                      <m:t>𝛼</m:t>
                    </m:r>
                  </m:oMath>
                </a14:m>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为步长。步长可以通过线性搜索得到，这样会增加计算量。此外也可以用固定步长，但错误的步长会使算法发散。</a:t>
                </a:r>
                <a:endParaRPr lang="en-US" altLang="zh-CN" sz="2000" b="1" dirty="0">
                  <a:solidFill>
                    <a:srgbClr val="0070C0"/>
                  </a:solidFill>
                  <a:effectLst>
                    <a:outerShdw dist="38100" dir="2700000" algn="tl">
                      <a:srgbClr val="3333CC"/>
                    </a:outerShdw>
                  </a:effectLst>
                  <a:latin typeface="微软雅黑" pitchFamily="34" charset="-122"/>
                  <a:ea typeface="微软雅黑" pitchFamily="34" charset="-122"/>
                </a:endParaRPr>
              </a:p>
              <a:p>
                <a:pPr marL="342900" indent="-342900">
                  <a:buFont typeface="Wingdings" pitchFamily="2" charset="2"/>
                  <a:buChar char="p"/>
                </a:pP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考虑</a:t>
                </a:r>
                <a14:m>
                  <m:oMath xmlns:m="http://schemas.openxmlformats.org/officeDocument/2006/math">
                    <m:r>
                      <a:rPr lang="en-US" altLang="zh-CN" sz="2000" b="1">
                        <a:solidFill>
                          <a:srgbClr val="0070C0"/>
                        </a:solidFill>
                        <a:effectLst>
                          <a:outerShdw dist="38100" dir="2700000" algn="tl">
                            <a:srgbClr val="3333CC"/>
                          </a:outerShdw>
                        </a:effectLst>
                        <a:latin typeface="Cambria Math"/>
                        <a:ea typeface="微软雅黑" pitchFamily="34" charset="-122"/>
                      </a:rPr>
                      <m:t>𝒇</m:t>
                    </m:r>
                    <m:d>
                      <m:dPr>
                        <m:ctrlPr>
                          <a:rPr lang="en-US" altLang="zh-CN" sz="20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dPr>
                      <m:e>
                        <m:r>
                          <a:rPr lang="en-US" altLang="zh-CN" sz="2000" b="1">
                            <a:solidFill>
                              <a:srgbClr val="0070C0"/>
                            </a:solidFill>
                            <a:effectLst>
                              <a:outerShdw dist="38100" dir="2700000" algn="tl">
                                <a:srgbClr val="3333CC"/>
                              </a:outerShdw>
                            </a:effectLst>
                            <a:latin typeface="Cambria Math"/>
                            <a:ea typeface="微软雅黑" pitchFamily="34" charset="-122"/>
                          </a:rPr>
                          <m:t>𝒙</m:t>
                        </m:r>
                      </m:e>
                    </m:d>
                    <m:r>
                      <a:rPr lang="en-US" altLang="zh-CN" sz="2000" b="1">
                        <a:solidFill>
                          <a:srgbClr val="0070C0"/>
                        </a:solidFill>
                        <a:effectLst>
                          <a:outerShdw dist="38100" dir="2700000" algn="tl">
                            <a:srgbClr val="3333CC"/>
                          </a:outerShdw>
                        </a:effectLst>
                        <a:latin typeface="Cambria Math"/>
                        <a:ea typeface="微软雅黑" pitchFamily="34" charset="-122"/>
                      </a:rPr>
                      <m:t>=</m:t>
                    </m:r>
                    <m:sSup>
                      <m:sSupPr>
                        <m:ctrlPr>
                          <a:rPr lang="en-US" altLang="zh-CN" sz="20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pPr>
                      <m:e>
                        <m:r>
                          <a:rPr lang="en-US" altLang="zh-CN" sz="2000" b="1">
                            <a:solidFill>
                              <a:srgbClr val="0070C0"/>
                            </a:solidFill>
                            <a:effectLst>
                              <a:outerShdw dist="38100" dir="2700000" algn="tl">
                                <a:srgbClr val="3333CC"/>
                              </a:outerShdw>
                            </a:effectLst>
                            <a:latin typeface="Cambria Math"/>
                            <a:ea typeface="微软雅黑" pitchFamily="34" charset="-122"/>
                          </a:rPr>
                          <m:t>𝒙</m:t>
                        </m:r>
                      </m:e>
                      <m:sup>
                        <m:r>
                          <a:rPr lang="en-US" altLang="zh-CN" sz="2000" b="1">
                            <a:solidFill>
                              <a:srgbClr val="0070C0"/>
                            </a:solidFill>
                            <a:effectLst>
                              <a:outerShdw dist="38100" dir="2700000" algn="tl">
                                <a:srgbClr val="3333CC"/>
                              </a:outerShdw>
                            </a:effectLst>
                            <a:latin typeface="Cambria Math"/>
                            <a:ea typeface="微软雅黑" pitchFamily="34" charset="-122"/>
                          </a:rPr>
                          <m:t>𝟐</m:t>
                        </m:r>
                      </m:sup>
                    </m:sSup>
                  </m:oMath>
                </a14:m>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，利用最速下降法，步长分别取</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0.9</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和</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1.04.</a:t>
                </a:r>
                <a:endParaRPr lang="zh-CN" altLang="en-US" sz="2000" b="1" dirty="0">
                  <a:solidFill>
                    <a:srgbClr val="0070C0"/>
                  </a:solidFill>
                  <a:effectLst>
                    <a:outerShdw dist="38100" dir="2700000" algn="tl">
                      <a:srgbClr val="3333CC"/>
                    </a:outerShdw>
                  </a:effectLst>
                  <a:latin typeface="微软雅黑" pitchFamily="34" charset="-122"/>
                  <a:ea typeface="微软雅黑" pitchFamily="34" charset="-122"/>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899592" y="2780928"/>
                <a:ext cx="7776864" cy="1330429"/>
              </a:xfrm>
              <a:prstGeom prst="rect">
                <a:avLst/>
              </a:prstGeom>
              <a:blipFill rotWithShape="1">
                <a:blip r:embed="rId3"/>
                <a:stretch>
                  <a:fillRect l="-706" t="-2294" b="-8257"/>
                </a:stretch>
              </a:blipFill>
            </p:spPr>
            <p:txBody>
              <a:bodyPr/>
              <a:lstStyle/>
              <a:p>
                <a:r>
                  <a:rPr lang="zh-CN" altLang="en-US">
                    <a:noFill/>
                  </a:rPr>
                  <a:t> </a:t>
                </a:r>
              </a:p>
            </p:txBody>
          </p:sp>
        </mc:Fallback>
      </mc:AlternateContent>
      <p:grpSp>
        <p:nvGrpSpPr>
          <p:cNvPr id="6" name="组合 5"/>
          <p:cNvGrpSpPr/>
          <p:nvPr/>
        </p:nvGrpSpPr>
        <p:grpSpPr>
          <a:xfrm>
            <a:off x="1436957" y="2521014"/>
            <a:ext cx="6702134" cy="2547363"/>
            <a:chOff x="1007304" y="3488814"/>
            <a:chExt cx="6702134" cy="2547363"/>
          </a:xfrm>
        </p:grpSpPr>
        <p:pic>
          <p:nvPicPr>
            <p:cNvPr id="6146" name="Picture 2" descr="E:\学习\智能控制-信息学院春季\Neural Network\反馈网络\search2.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09438" y="3488814"/>
              <a:ext cx="270000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E:\学习\智能控制-信息学院春季\Neural Network\反馈网络\search1.gif"/>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7304" y="3488814"/>
              <a:ext cx="2700000" cy="216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p:cNvSpPr txBox="1"/>
                <p:nvPr/>
              </p:nvSpPr>
              <p:spPr>
                <a:xfrm>
                  <a:off x="1619672" y="5666845"/>
                  <a:ext cx="10679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b="1" i="1" smtClean="0">
                            <a:solidFill>
                              <a:srgbClr val="0070C0"/>
                            </a:solidFill>
                            <a:latin typeface="Cambria Math"/>
                          </a:rPr>
                          <m:t>𝜶</m:t>
                        </m:r>
                        <m:r>
                          <a:rPr lang="en-US" altLang="zh-CN" b="1" i="1" smtClean="0">
                            <a:solidFill>
                              <a:srgbClr val="0070C0"/>
                            </a:solidFill>
                            <a:latin typeface="Cambria Math"/>
                          </a:rPr>
                          <m:t>=</m:t>
                        </m:r>
                        <m:r>
                          <a:rPr lang="en-US" altLang="zh-CN" b="1" i="1" smtClean="0">
                            <a:solidFill>
                              <a:srgbClr val="0070C0"/>
                            </a:solidFill>
                            <a:latin typeface="Cambria Math"/>
                          </a:rPr>
                          <m:t>𝟎</m:t>
                        </m:r>
                        <m:r>
                          <a:rPr lang="en-US" altLang="zh-CN" b="1" i="1" smtClean="0">
                            <a:solidFill>
                              <a:srgbClr val="0070C0"/>
                            </a:solidFill>
                            <a:latin typeface="Cambria Math"/>
                          </a:rPr>
                          <m:t>.</m:t>
                        </m:r>
                        <m:r>
                          <a:rPr lang="en-US" altLang="zh-CN" b="1" i="1" smtClean="0">
                            <a:solidFill>
                              <a:srgbClr val="0070C0"/>
                            </a:solidFill>
                            <a:latin typeface="Cambria Math"/>
                          </a:rPr>
                          <m:t>𝟗</m:t>
                        </m:r>
                      </m:oMath>
                    </m:oMathPara>
                  </a14:m>
                  <a:endParaRPr lang="zh-CN" altLang="en-US" b="1" dirty="0">
                    <a:solidFill>
                      <a:srgbClr val="0070C0"/>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619672" y="5666845"/>
                  <a:ext cx="1067920" cy="369332"/>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5859653" y="5661248"/>
                  <a:ext cx="12057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b="1" i="1" smtClean="0">
                            <a:solidFill>
                              <a:srgbClr val="0070C0"/>
                            </a:solidFill>
                            <a:latin typeface="Cambria Math"/>
                          </a:rPr>
                          <m:t>𝜶</m:t>
                        </m:r>
                        <m:r>
                          <a:rPr lang="en-US" altLang="zh-CN" b="1" i="1" smtClean="0">
                            <a:solidFill>
                              <a:srgbClr val="0070C0"/>
                            </a:solidFill>
                            <a:latin typeface="Cambria Math"/>
                          </a:rPr>
                          <m:t>=</m:t>
                        </m:r>
                        <m:r>
                          <a:rPr lang="en-US" altLang="zh-CN" b="1" i="1" smtClean="0">
                            <a:solidFill>
                              <a:srgbClr val="0070C0"/>
                            </a:solidFill>
                            <a:latin typeface="Cambria Math"/>
                          </a:rPr>
                          <m:t>𝟏</m:t>
                        </m:r>
                        <m:r>
                          <a:rPr lang="en-US" altLang="zh-CN" b="1" i="1" smtClean="0">
                            <a:solidFill>
                              <a:srgbClr val="0070C0"/>
                            </a:solidFill>
                            <a:latin typeface="Cambria Math"/>
                          </a:rPr>
                          <m:t>.</m:t>
                        </m:r>
                        <m:r>
                          <a:rPr lang="en-US" altLang="zh-CN" b="1" i="1" smtClean="0">
                            <a:solidFill>
                              <a:srgbClr val="0070C0"/>
                            </a:solidFill>
                            <a:latin typeface="Cambria Math"/>
                          </a:rPr>
                          <m:t>𝟎𝟒</m:t>
                        </m:r>
                      </m:oMath>
                    </m:oMathPara>
                  </a14:m>
                  <a:endParaRPr lang="zh-CN" altLang="en-US" b="1" dirty="0">
                    <a:solidFill>
                      <a:srgbClr val="0070C0"/>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859653" y="5661248"/>
                  <a:ext cx="1205779" cy="369332"/>
                </a:xfrm>
                <a:prstGeom prst="rect">
                  <a:avLst/>
                </a:prstGeom>
                <a:blipFill rotWithShape="1">
                  <a:blip r:embed="rId7"/>
                  <a:stretch>
                    <a:fillRect/>
                  </a:stretch>
                </a:blipFill>
              </p:spPr>
              <p:txBody>
                <a:bodyPr/>
                <a:lstStyle/>
                <a:p>
                  <a:r>
                    <a:rPr lang="zh-CN" altLang="en-US">
                      <a:noFill/>
                    </a:rPr>
                    <a:t> </a:t>
                  </a:r>
                </a:p>
              </p:txBody>
            </p:sp>
          </mc:Fallback>
        </mc:AlternateContent>
      </p:grpSp>
      <p:sp>
        <p:nvSpPr>
          <p:cNvPr id="11" name="TextBox 10"/>
          <p:cNvSpPr txBox="1"/>
          <p:nvPr/>
        </p:nvSpPr>
        <p:spPr>
          <a:xfrm>
            <a:off x="880286" y="4952637"/>
            <a:ext cx="7776864" cy="1384995"/>
          </a:xfrm>
          <a:prstGeom prst="rect">
            <a:avLst/>
          </a:prstGeom>
          <a:noFill/>
        </p:spPr>
        <p:txBody>
          <a:bodyPr wrap="square" rtlCol="0">
            <a:spAutoFit/>
          </a:bodyPr>
          <a:lstStyle/>
          <a:p>
            <a:pPr marL="342900" indent="-342900">
              <a:spcBef>
                <a:spcPct val="20000"/>
              </a:spcBef>
              <a:buFont typeface="Wingdings" pitchFamily="2" charset="2"/>
              <a:buChar char="Ø"/>
            </a:pP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反馈神经网络本质上是一个连续时间微分方程组，因此用反馈神经网络解优化问题是不存在上面的问题。</a:t>
            </a:r>
            <a:endParaRPr lang="en-US" altLang="zh-CN" sz="2000" b="1" dirty="0">
              <a:solidFill>
                <a:srgbClr val="0070C0"/>
              </a:solidFill>
              <a:effectLst>
                <a:outerShdw dist="38100" dir="2700000" algn="tl">
                  <a:srgbClr val="3333CC"/>
                </a:outerShdw>
              </a:effectLst>
              <a:latin typeface="微软雅黑" pitchFamily="34" charset="-122"/>
              <a:ea typeface="微软雅黑" pitchFamily="34" charset="-122"/>
            </a:endParaRPr>
          </a:p>
          <a:p>
            <a:pPr marL="342900" indent="-342900">
              <a:spcBef>
                <a:spcPct val="20000"/>
              </a:spcBef>
              <a:buFont typeface="Wingdings" pitchFamily="2" charset="2"/>
              <a:buChar char="Ø"/>
            </a:pP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反馈神经网络可以用简单的电路实现（硬件算法），其收敛速度远快于传统的软件算法。</a:t>
            </a:r>
          </a:p>
        </p:txBody>
      </p:sp>
    </p:spTree>
    <p:extLst>
      <p:ext uri="{BB962C8B-B14F-4D97-AF65-F5344CB8AC3E}">
        <p14:creationId xmlns:p14="http://schemas.microsoft.com/office/powerpoint/2010/main" val="2018648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罚函数法</a:t>
            </a:r>
          </a:p>
        </p:txBody>
      </p:sp>
      <p:sp>
        <p:nvSpPr>
          <p:cNvPr id="3" name="内容占位符 2"/>
          <p:cNvSpPr>
            <a:spLocks noGrp="1"/>
          </p:cNvSpPr>
          <p:nvPr>
            <p:ph idx="1"/>
          </p:nvPr>
        </p:nvSpPr>
        <p:spPr>
          <a:xfrm>
            <a:off x="457200" y="1600201"/>
            <a:ext cx="8229600" cy="676672"/>
          </a:xfrm>
        </p:spPr>
        <p:txBody>
          <a:bodyPr/>
          <a:lstStyle/>
          <a:p>
            <a:r>
              <a:rPr lang="zh-CN" altLang="en-US" dirty="0"/>
              <a:t>原规划可转换为如下的无约束最优化问题（无约束问题更容易解决）</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581" y="2710320"/>
            <a:ext cx="8108205" cy="445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485304" y="3501008"/>
                <a:ext cx="8263160" cy="1643527"/>
              </a:xfrm>
              <a:prstGeom prst="rect">
                <a:avLst/>
              </a:prstGeom>
              <a:noFill/>
            </p:spPr>
            <p:txBody>
              <a:bodyPr wrap="square" rtlCol="0">
                <a:spAutoFit/>
              </a:bodyPr>
              <a:lstStyle/>
              <a:p>
                <a:pPr marL="342900" indent="-342900">
                  <a:spcBef>
                    <a:spcPct val="20000"/>
                  </a:spcBef>
                  <a:buFont typeface="Wingdings" pitchFamily="2" charset="2"/>
                  <a:buChar char="Ø"/>
                </a:pP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后面两项是惩罚项，当</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x</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不在可行域内时，后两项取正值，对整体的取小做出“惩罚”。</a:t>
                </a:r>
                <a:endParaRPr lang="en-US" altLang="zh-CN" sz="2400" b="1" dirty="0">
                  <a:solidFill>
                    <a:srgbClr val="0070C0"/>
                  </a:solidFill>
                  <a:effectLst>
                    <a:outerShdw dist="38100" dir="2700000" algn="tl">
                      <a:srgbClr val="3333CC"/>
                    </a:outerShdw>
                  </a:effectLst>
                  <a:latin typeface="微软雅黑" pitchFamily="34" charset="-122"/>
                  <a:ea typeface="微软雅黑" pitchFamily="34" charset="-122"/>
                </a:endParaRPr>
              </a:p>
              <a:p>
                <a:pPr marL="342900" indent="-342900">
                  <a:spcBef>
                    <a:spcPct val="20000"/>
                  </a:spcBef>
                  <a:buFont typeface="Wingdings" pitchFamily="2" charset="2"/>
                  <a:buChar char="Ø"/>
                </a:pP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设无约束问题的解围</a:t>
                </a:r>
                <a14:m>
                  <m:oMath xmlns:m="http://schemas.openxmlformats.org/officeDocument/2006/math">
                    <m:sSub>
                      <m:sSub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400" b="1">
                            <a:solidFill>
                              <a:srgbClr val="0070C0"/>
                            </a:solidFill>
                            <a:effectLst>
                              <a:outerShdw dist="38100" dir="2700000" algn="tl">
                                <a:srgbClr val="3333CC"/>
                              </a:outerShdw>
                            </a:effectLst>
                            <a:latin typeface="Cambria Math"/>
                            <a:ea typeface="微软雅黑" pitchFamily="34" charset="-122"/>
                          </a:rPr>
                          <m:t>𝒙</m:t>
                        </m:r>
                      </m:e>
                      <m:sub>
                        <m:r>
                          <a:rPr lang="en-US" altLang="zh-CN" sz="2400" b="1">
                            <a:solidFill>
                              <a:srgbClr val="0070C0"/>
                            </a:solidFill>
                            <a:effectLst>
                              <a:outerShdw dist="38100" dir="2700000" algn="tl">
                                <a:srgbClr val="3333CC"/>
                              </a:outerShdw>
                            </a:effectLst>
                            <a:latin typeface="Cambria Math"/>
                            <a:ea typeface="微软雅黑" pitchFamily="34" charset="-122"/>
                          </a:rPr>
                          <m:t>𝒄</m:t>
                        </m:r>
                      </m:sub>
                    </m:sSub>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，可以证明当</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c</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趋于无穷时，</a:t>
                </a:r>
                <a14:m>
                  <m:oMath xmlns:m="http://schemas.openxmlformats.org/officeDocument/2006/math">
                    <m:sSub>
                      <m:sSub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400" b="1">
                            <a:solidFill>
                              <a:srgbClr val="0070C0"/>
                            </a:solidFill>
                            <a:effectLst>
                              <a:outerShdw dist="38100" dir="2700000" algn="tl">
                                <a:srgbClr val="3333CC"/>
                              </a:outerShdw>
                            </a:effectLst>
                            <a:latin typeface="Cambria Math"/>
                            <a:ea typeface="微软雅黑" pitchFamily="34" charset="-122"/>
                          </a:rPr>
                          <m:t>𝒙</m:t>
                        </m:r>
                      </m:e>
                      <m:sub>
                        <m:r>
                          <a:rPr lang="en-US" altLang="zh-CN" sz="2400" b="1">
                            <a:solidFill>
                              <a:srgbClr val="0070C0"/>
                            </a:solidFill>
                            <a:effectLst>
                              <a:outerShdw dist="38100" dir="2700000" algn="tl">
                                <a:srgbClr val="3333CC"/>
                              </a:outerShdw>
                            </a:effectLst>
                            <a:latin typeface="Cambria Math"/>
                            <a:ea typeface="微软雅黑" pitchFamily="34" charset="-122"/>
                          </a:rPr>
                          <m:t>𝒄</m:t>
                        </m:r>
                      </m:sub>
                    </m:sSub>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收敛到原问题的最优解。 </a:t>
                </a:r>
              </a:p>
            </p:txBody>
          </p:sp>
        </mc:Choice>
        <mc:Fallback xmlns="">
          <p:sp>
            <p:nvSpPr>
              <p:cNvPr id="4" name="TextBox 3"/>
              <p:cNvSpPr txBox="1">
                <a:spLocks noRot="1" noChangeAspect="1" noMove="1" noResize="1" noEditPoints="1" noAdjustHandles="1" noChangeArrowheads="1" noChangeShapeType="1" noTextEdit="1"/>
              </p:cNvSpPr>
              <p:nvPr/>
            </p:nvSpPr>
            <p:spPr>
              <a:xfrm>
                <a:off x="485304" y="3501008"/>
                <a:ext cx="8263160" cy="1643527"/>
              </a:xfrm>
              <a:prstGeom prst="rect">
                <a:avLst/>
              </a:prstGeom>
              <a:blipFill rotWithShape="1">
                <a:blip r:embed="rId3"/>
                <a:stretch>
                  <a:fillRect l="-1033" t="-2963" r="-1993" b="-8148"/>
                </a:stretch>
              </a:blipFill>
            </p:spPr>
            <p:txBody>
              <a:bodyPr/>
              <a:lstStyle/>
              <a:p>
                <a:r>
                  <a:rPr lang="zh-CN" altLang="en-US">
                    <a:noFill/>
                  </a:rPr>
                  <a:t> </a:t>
                </a:r>
              </a:p>
            </p:txBody>
          </p:sp>
        </mc:Fallback>
      </mc:AlternateContent>
      <p:sp>
        <p:nvSpPr>
          <p:cNvPr id="5" name="TextBox 4"/>
          <p:cNvSpPr txBox="1"/>
          <p:nvPr/>
        </p:nvSpPr>
        <p:spPr>
          <a:xfrm>
            <a:off x="763389" y="5379829"/>
            <a:ext cx="8100392" cy="830997"/>
          </a:xfrm>
          <a:prstGeom prst="rect">
            <a:avLst/>
          </a:prstGeom>
          <a:noFill/>
        </p:spPr>
        <p:txBody>
          <a:bodyPr wrap="square" rtlCol="0">
            <a:spAutoFit/>
          </a:bodyPr>
          <a:lstStyle/>
          <a:p>
            <a:pPr>
              <a:spcBef>
                <a:spcPct val="20000"/>
              </a:spcBef>
            </a:pP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可以借助罚函数的方法来改进</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HM</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网络，使其可以求解一般的凸规划问题。</a:t>
            </a:r>
          </a:p>
        </p:txBody>
      </p:sp>
    </p:spTree>
    <p:extLst>
      <p:ext uri="{BB962C8B-B14F-4D97-AF65-F5344CB8AC3E}">
        <p14:creationId xmlns:p14="http://schemas.microsoft.com/office/powerpoint/2010/main" val="28181739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神经网络解决优化问题</a:t>
            </a:r>
          </a:p>
        </p:txBody>
      </p:sp>
      <p:grpSp>
        <p:nvGrpSpPr>
          <p:cNvPr id="5" name="组合 4"/>
          <p:cNvGrpSpPr/>
          <p:nvPr/>
        </p:nvGrpSpPr>
        <p:grpSpPr>
          <a:xfrm>
            <a:off x="6804248" y="1581342"/>
            <a:ext cx="2244824" cy="3787528"/>
            <a:chOff x="6300192" y="1673735"/>
            <a:chExt cx="2244824" cy="3787528"/>
          </a:xfrm>
        </p:grpSpPr>
        <p:sp>
          <p:nvSpPr>
            <p:cNvPr id="4" name="矩形 3"/>
            <p:cNvSpPr/>
            <p:nvPr/>
          </p:nvSpPr>
          <p:spPr>
            <a:xfrm>
              <a:off x="6580065" y="4814932"/>
              <a:ext cx="1685078" cy="646331"/>
            </a:xfrm>
            <a:prstGeom prst="rect">
              <a:avLst/>
            </a:prstGeom>
          </p:spPr>
          <p:txBody>
            <a:bodyPr wrap="none">
              <a:spAutoFit/>
            </a:bodyPr>
            <a:lstStyle/>
            <a:p>
              <a:pPr algn="ctr"/>
              <a:r>
                <a:rPr lang="en-US" altLang="zh-CN" b="1" dirty="0">
                  <a:solidFill>
                    <a:srgbClr val="0070C0"/>
                  </a:solidFill>
                </a:rPr>
                <a:t>Leon O. Chua</a:t>
              </a:r>
            </a:p>
            <a:p>
              <a:pPr algn="ctr"/>
              <a:r>
                <a:rPr lang="zh-CN" altLang="en-US" b="1" dirty="0">
                  <a:solidFill>
                    <a:srgbClr val="0070C0"/>
                  </a:solidFill>
                </a:rPr>
                <a:t>蔡少棠</a:t>
              </a:r>
            </a:p>
          </p:txBody>
        </p:sp>
        <p:pic>
          <p:nvPicPr>
            <p:cNvPr id="10242" name="Picture 2" descr="E:\学习\智能控制-信息学院春季\Neural Network\反馈网络\chu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192" y="1673735"/>
              <a:ext cx="2244824" cy="3141197"/>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p:cNvSpPr txBox="1"/>
          <p:nvPr/>
        </p:nvSpPr>
        <p:spPr>
          <a:xfrm>
            <a:off x="433164" y="1484784"/>
            <a:ext cx="5867028" cy="830997"/>
          </a:xfrm>
          <a:prstGeom prst="rect">
            <a:avLst/>
          </a:prstGeom>
          <a:noFill/>
        </p:spPr>
        <p:txBody>
          <a:bodyPr wrap="squar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为了求如下的优化问题，蔡少棠等人提出了正则非线性规划电路。</a:t>
            </a:r>
          </a:p>
        </p:txBody>
      </p:sp>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7" y="2289228"/>
            <a:ext cx="5357276" cy="13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537" y="3818181"/>
            <a:ext cx="3751313" cy="291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644008" y="5368870"/>
            <a:ext cx="4326385"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n-US" altLang="zh-CN" b="1" dirty="0">
                <a:latin typeface="Times New Roman" pitchFamily="18" charset="0"/>
                <a:cs typeface="Times New Roman" pitchFamily="18" charset="0"/>
              </a:rPr>
              <a:t>M.P. Kennedy, and L.O. Chua, “</a:t>
            </a:r>
            <a:r>
              <a:rPr lang="en-US" altLang="zh-CN" b="1" i="1" dirty="0">
                <a:latin typeface="Times New Roman" pitchFamily="18" charset="0"/>
                <a:cs typeface="Times New Roman" pitchFamily="18" charset="0"/>
              </a:rPr>
              <a:t>Neural Networks for Nonlinear Programming</a:t>
            </a:r>
            <a:r>
              <a:rPr lang="en-US" altLang="zh-CN" b="1" dirty="0">
                <a:latin typeface="Times New Roman" pitchFamily="18" charset="0"/>
                <a:cs typeface="Times New Roman" pitchFamily="18" charset="0"/>
              </a:rPr>
              <a:t>”, IEEE Transactions on Circuits and Systems, Vol. 35, No. 5, 1988.</a:t>
            </a:r>
            <a:endParaRPr lang="zh-CN" alt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1992932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反馈神经网络</a:t>
            </a:r>
          </a:p>
        </p:txBody>
      </p:sp>
      <p:graphicFrame>
        <p:nvGraphicFramePr>
          <p:cNvPr id="6" name="内容占位符 5"/>
          <p:cNvGraphicFramePr>
            <a:graphicFrameLocks noGrp="1"/>
          </p:cNvGraphicFramePr>
          <p:nvPr>
            <p:ph idx="1"/>
            <p:extLst>
              <p:ext uri="{D42A27DB-BD31-4B8C-83A1-F6EECF244321}">
                <p14:modId xmlns:p14="http://schemas.microsoft.com/office/powerpoint/2010/main" val="2868037905"/>
              </p:ext>
            </p:extLst>
          </p:nvPr>
        </p:nvGraphicFramePr>
        <p:xfrm>
          <a:off x="395536" y="3999522"/>
          <a:ext cx="3572510" cy="1230248"/>
        </p:xfrm>
        <a:graphic>
          <a:graphicData uri="http://schemas.openxmlformats.org/drawingml/2006/table">
            <a:tbl>
              <a:tblPr firstRow="1" bandRow="1">
                <a:tableStyleId>{125E5076-3810-47DD-B79F-674D7AD40C01}</a:tableStyleId>
              </a:tblPr>
              <a:tblGrid>
                <a:gridCol w="1786255">
                  <a:extLst>
                    <a:ext uri="{9D8B030D-6E8A-4147-A177-3AD203B41FA5}">
                      <a16:colId xmlns:a16="http://schemas.microsoft.com/office/drawing/2014/main" val="20000"/>
                    </a:ext>
                  </a:extLst>
                </a:gridCol>
                <a:gridCol w="1786255">
                  <a:extLst>
                    <a:ext uri="{9D8B030D-6E8A-4147-A177-3AD203B41FA5}">
                      <a16:colId xmlns:a16="http://schemas.microsoft.com/office/drawing/2014/main" val="20001"/>
                    </a:ext>
                  </a:extLst>
                </a:gridCol>
              </a:tblGrid>
              <a:tr h="437768">
                <a:tc>
                  <a:txBody>
                    <a:bodyPr/>
                    <a:lstStyle/>
                    <a:p>
                      <a:pPr algn="ctr"/>
                      <a:r>
                        <a:rPr lang="zh-CN" altLang="en-US" sz="2000" b="1" dirty="0">
                          <a:solidFill>
                            <a:srgbClr val="FFC000"/>
                          </a:solidFill>
                        </a:rPr>
                        <a:t>前馈神经网络</a:t>
                      </a:r>
                    </a:p>
                  </a:txBody>
                  <a:tcPr anchor="ctr">
                    <a:lnL>
                      <a:noFill/>
                    </a:lnL>
                    <a:lnR w="12700" cap="flat" cmpd="sng" algn="ctr">
                      <a:solidFill>
                        <a:schemeClr val="bg1"/>
                      </a:solidFill>
                      <a:prstDash val="solid"/>
                      <a:round/>
                      <a:headEnd type="none" w="med" len="med"/>
                      <a:tailEnd type="none" w="med" len="med"/>
                    </a:lnR>
                    <a:lnT>
                      <a:noFill/>
                    </a:lnT>
                    <a:lnB w="25400" cmpd="sng">
                      <a:noFill/>
                    </a:lnB>
                    <a:lnTlToBr w="12700" cmpd="sng">
                      <a:noFill/>
                      <a:prstDash val="solid"/>
                    </a:lnTlToBr>
                    <a:lnBlToTr w="12700" cmpd="sng">
                      <a:noFill/>
                      <a:prstDash val="solid"/>
                    </a:lnBlToTr>
                  </a:tcPr>
                </a:tc>
                <a:tc>
                  <a:txBody>
                    <a:bodyPr/>
                    <a:lstStyle/>
                    <a:p>
                      <a:pPr algn="ctr"/>
                      <a:r>
                        <a:rPr lang="zh-CN" altLang="en-US" sz="2000" b="1" dirty="0">
                          <a:solidFill>
                            <a:srgbClr val="FFC000"/>
                          </a:solidFill>
                        </a:rPr>
                        <a:t>反馈神经网络</a:t>
                      </a:r>
                    </a:p>
                  </a:txBody>
                  <a:tcPr anchor="ctr">
                    <a:lnL w="12700" cap="flat" cmpd="sng" algn="ctr">
                      <a:solidFill>
                        <a:schemeClr val="bg1"/>
                      </a:solidFill>
                      <a:prstDash val="solid"/>
                      <a:round/>
                      <a:headEnd type="none" w="med" len="med"/>
                      <a:tailEnd type="none" w="med" len="med"/>
                    </a:lnL>
                    <a:lnR>
                      <a:noFill/>
                    </a:lnR>
                    <a:lnT>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pPr algn="ctr"/>
                      <a:r>
                        <a:rPr lang="zh-CN" altLang="en-US" sz="2000" b="1" dirty="0">
                          <a:solidFill>
                            <a:srgbClr val="FFFF00"/>
                          </a:solidFill>
                        </a:rPr>
                        <a:t>静态网络</a:t>
                      </a:r>
                    </a:p>
                  </a:txBody>
                  <a:tcPr anchor="ctr">
                    <a:lnL>
                      <a:noFill/>
                    </a:lnL>
                    <a:lnR w="12700" cap="flat" cmpd="sng" algn="ctr">
                      <a:solidFill>
                        <a:schemeClr val="bg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tcPr>
                </a:tc>
                <a:tc>
                  <a:txBody>
                    <a:bodyPr/>
                    <a:lstStyle/>
                    <a:p>
                      <a:pPr algn="ctr"/>
                      <a:r>
                        <a:rPr lang="zh-CN" altLang="en-US" sz="2000" b="1" dirty="0">
                          <a:solidFill>
                            <a:srgbClr val="FFFF00"/>
                          </a:solidFill>
                        </a:rPr>
                        <a:t>动态网络</a:t>
                      </a:r>
                    </a:p>
                  </a:txBody>
                  <a:tcPr anchor="ctr">
                    <a:lnL w="12700" cap="flat" cmpd="sng" algn="ctr">
                      <a:solidFill>
                        <a:schemeClr val="bg1"/>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0840">
                <a:tc>
                  <a:txBody>
                    <a:bodyPr/>
                    <a:lstStyle/>
                    <a:p>
                      <a:pPr algn="ctr"/>
                      <a:r>
                        <a:rPr lang="zh-CN" altLang="en-US" sz="2000" b="1" dirty="0">
                          <a:solidFill>
                            <a:srgbClr val="FFFF00"/>
                          </a:solidFill>
                        </a:rPr>
                        <a:t>无反馈</a:t>
                      </a:r>
                    </a:p>
                  </a:txBody>
                  <a:tcPr anchor="ctr">
                    <a:lnL>
                      <a:noFill/>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zh-CN" altLang="en-US" sz="2000" b="1" dirty="0">
                          <a:solidFill>
                            <a:srgbClr val="FFFF00"/>
                          </a:solidFill>
                        </a:rPr>
                        <a:t>有反馈</a:t>
                      </a:r>
                    </a:p>
                  </a:txBody>
                  <a:tcPr anchor="ctr">
                    <a:lnL w="12700" cap="flat" cmpd="sng" algn="ctr">
                      <a:solidFill>
                        <a:schemeClr val="bg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7" name="TextBox 6"/>
          <p:cNvSpPr txBox="1"/>
          <p:nvPr/>
        </p:nvSpPr>
        <p:spPr>
          <a:xfrm>
            <a:off x="107504" y="1556792"/>
            <a:ext cx="8784976" cy="1200329"/>
          </a:xfrm>
          <a:prstGeom prst="rect">
            <a:avLst/>
          </a:prstGeom>
          <a:noFill/>
        </p:spPr>
        <p:txBody>
          <a:bodyPr wrap="square" rtlCol="0">
            <a:spAutoFit/>
          </a:bodyPr>
          <a:lstStyle/>
          <a:p>
            <a:pPr marL="342900" indent="-342900">
              <a:buFont typeface="Wingdings" pitchFamily="2" charset="2"/>
              <a:buChar char="Ø"/>
            </a:pP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反馈神经网络：每个神经元的输出，作为反馈，输给每个神经元。</a:t>
            </a:r>
            <a:endParaRPr lang="en-US" altLang="zh-CN" sz="2400" b="1" dirty="0">
              <a:solidFill>
                <a:srgbClr val="0070C0"/>
              </a:solidFill>
              <a:effectLst>
                <a:outerShdw dist="38100" dir="2700000" algn="tl">
                  <a:srgbClr val="3333CC"/>
                </a:outerShdw>
              </a:effectLst>
              <a:latin typeface="微软雅黑" pitchFamily="34" charset="-122"/>
              <a:ea typeface="微软雅黑" pitchFamily="34" charset="-122"/>
            </a:endParaRPr>
          </a:p>
          <a:p>
            <a:pPr marL="342900" indent="-342900">
              <a:buFont typeface="Wingdings" pitchFamily="2" charset="2"/>
              <a:buChar char="Ø"/>
            </a:pP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反馈网络又叫递归网络、回归网络或</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Hopfield</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网络。</a:t>
            </a:r>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5680029" y="2752541"/>
            <a:ext cx="1988840" cy="3772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77496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神经网络解决优化问题</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45755" y="1601921"/>
                <a:ext cx="8229600" cy="794667"/>
              </a:xfrm>
            </p:spPr>
            <p:txBody>
              <a:bodyPr/>
              <a:lstStyle/>
              <a:p>
                <a:r>
                  <a:rPr lang="zh-CN" altLang="en-US" dirty="0"/>
                  <a:t>问题：如何设计</a:t>
                </a:r>
                <a14:m>
                  <m:oMath xmlns:m="http://schemas.openxmlformats.org/officeDocument/2006/math">
                    <m:r>
                      <a:rPr lang="zh-CN" altLang="en-US" i="1" dirty="0">
                        <a:latin typeface="Cambria Math"/>
                      </a:rPr>
                      <m:t>罚函数</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45755" y="1601921"/>
                <a:ext cx="8229600" cy="794667"/>
              </a:xfrm>
              <a:blipFill rotWithShape="1">
                <a:blip r:embed="rId2"/>
                <a:stretch>
                  <a:fillRect l="-963" t="-6154"/>
                </a:stretch>
              </a:blipFill>
            </p:spPr>
            <p:txBody>
              <a:bodyPr/>
              <a:lstStyle/>
              <a:p>
                <a:r>
                  <a:rPr lang="zh-CN" altLang="en-US">
                    <a:noFill/>
                  </a:rPr>
                  <a:t> </a:t>
                </a:r>
              </a:p>
            </p:txBody>
          </p:sp>
        </mc:Fallback>
      </mc:AlternateContent>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1" y="2230879"/>
            <a:ext cx="2627921" cy="129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153" name="组合 6152"/>
          <p:cNvGrpSpPr/>
          <p:nvPr/>
        </p:nvGrpSpPr>
        <p:grpSpPr>
          <a:xfrm>
            <a:off x="6969590" y="2000320"/>
            <a:ext cx="1958794" cy="1757262"/>
            <a:chOff x="5868143" y="2564905"/>
            <a:chExt cx="2160000" cy="2160000"/>
          </a:xfrm>
        </p:grpSpPr>
        <p:grpSp>
          <p:nvGrpSpPr>
            <p:cNvPr id="12" name="组合 11"/>
            <p:cNvGrpSpPr/>
            <p:nvPr/>
          </p:nvGrpSpPr>
          <p:grpSpPr>
            <a:xfrm>
              <a:off x="5868143" y="2564905"/>
              <a:ext cx="2160000" cy="2160000"/>
              <a:chOff x="1254568" y="4432485"/>
              <a:chExt cx="2470612" cy="2470612"/>
            </a:xfrm>
          </p:grpSpPr>
          <p:cxnSp>
            <p:nvCxnSpPr>
              <p:cNvPr id="21" name="直接箭头连接符 20"/>
              <p:cNvCxnSpPr/>
              <p:nvPr/>
            </p:nvCxnSpPr>
            <p:spPr>
              <a:xfrm>
                <a:off x="1254568" y="5715581"/>
                <a:ext cx="2470612" cy="0"/>
              </a:xfrm>
              <a:prstGeom prst="straightConnector1">
                <a:avLst/>
              </a:prstGeom>
              <a:ln w="38100">
                <a:solidFill>
                  <a:srgbClr val="0070C0"/>
                </a:solidFill>
                <a:tailEnd type="arrow"/>
              </a:ln>
              <a:effectLst/>
            </p:spPr>
            <p:style>
              <a:lnRef idx="2">
                <a:schemeClr val="dk1"/>
              </a:lnRef>
              <a:fillRef idx="0">
                <a:schemeClr val="dk1"/>
              </a:fillRef>
              <a:effectRef idx="1">
                <a:schemeClr val="dk1"/>
              </a:effectRef>
              <a:fontRef idx="minor">
                <a:schemeClr val="tx1"/>
              </a:fontRef>
            </p:style>
          </p:cxnSp>
          <p:cxnSp>
            <p:nvCxnSpPr>
              <p:cNvPr id="22" name="直接箭头连接符 21"/>
              <p:cNvCxnSpPr/>
              <p:nvPr/>
            </p:nvCxnSpPr>
            <p:spPr>
              <a:xfrm rot="16200000" flipV="1">
                <a:off x="1254569" y="5667791"/>
                <a:ext cx="2470612" cy="0"/>
              </a:xfrm>
              <a:prstGeom prst="straightConnector1">
                <a:avLst/>
              </a:prstGeom>
              <a:ln w="38100">
                <a:solidFill>
                  <a:srgbClr val="0070C0"/>
                </a:solidFill>
                <a:tailEnd type="arrow"/>
              </a:ln>
              <a:effectLst/>
            </p:spPr>
            <p:style>
              <a:lnRef idx="2">
                <a:schemeClr val="dk1"/>
              </a:lnRef>
              <a:fillRef idx="0">
                <a:schemeClr val="dk1"/>
              </a:fillRef>
              <a:effectRef idx="1">
                <a:schemeClr val="dk1"/>
              </a:effectRef>
              <a:fontRef idx="minor">
                <a:schemeClr val="tx1"/>
              </a:fontRef>
            </p:style>
          </p:cxnSp>
        </p:grpSp>
        <p:cxnSp>
          <p:nvCxnSpPr>
            <p:cNvPr id="14" name="直接连接符 13"/>
            <p:cNvCxnSpPr/>
            <p:nvPr/>
          </p:nvCxnSpPr>
          <p:spPr>
            <a:xfrm flipV="1">
              <a:off x="6343625" y="3633088"/>
              <a:ext cx="0" cy="417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5400000" flipV="1">
              <a:off x="6971660" y="4548332"/>
              <a:ext cx="0" cy="417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084168" y="3140968"/>
              <a:ext cx="397866" cy="400110"/>
            </a:xfrm>
            <a:prstGeom prst="rect">
              <a:avLst/>
            </a:prstGeom>
            <a:noFill/>
          </p:spPr>
          <p:txBody>
            <a:bodyPr wrap="none" rtlCol="0">
              <a:spAutoFit/>
            </a:bodyPr>
            <a:lstStyle/>
            <a:p>
              <a:r>
                <a:rPr lang="en-US" altLang="zh-CN" sz="2000" b="1" dirty="0">
                  <a:solidFill>
                    <a:srgbClr val="0070C0"/>
                  </a:solidFill>
                  <a:latin typeface="Times New Roman" pitchFamily="18" charset="0"/>
                  <a:cs typeface="Times New Roman" pitchFamily="18" charset="0"/>
                </a:rPr>
                <a:t>-1</a:t>
              </a:r>
              <a:endParaRPr lang="zh-CN" altLang="en-US" sz="2000" b="1"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0" name="TextBox 19"/>
                <p:cNvSpPr txBox="1"/>
                <p:nvPr/>
              </p:nvSpPr>
              <p:spPr>
                <a:xfrm>
                  <a:off x="7171215" y="3998650"/>
                  <a:ext cx="595035" cy="6685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sz="2000" b="1" i="1" dirty="0" smtClean="0">
                                <a:solidFill>
                                  <a:srgbClr val="0070C0"/>
                                </a:solidFill>
                                <a:latin typeface="Cambria Math" panose="02040503050406030204" pitchFamily="18" charset="0"/>
                                <a:cs typeface="Times New Roman" pitchFamily="18" charset="0"/>
                              </a:rPr>
                            </m:ctrlPr>
                          </m:fPr>
                          <m:num>
                            <m:r>
                              <a:rPr lang="en-US" altLang="zh-CN" sz="2000" b="1" i="1" dirty="0" smtClean="0">
                                <a:solidFill>
                                  <a:srgbClr val="0070C0"/>
                                </a:solidFill>
                                <a:latin typeface="Cambria Math"/>
                                <a:cs typeface="Times New Roman" pitchFamily="18" charset="0"/>
                              </a:rPr>
                              <m:t>−</m:t>
                            </m:r>
                            <m:r>
                              <a:rPr lang="en-US" altLang="zh-CN" sz="2000" b="1" i="1" dirty="0" smtClean="0">
                                <a:solidFill>
                                  <a:srgbClr val="0070C0"/>
                                </a:solidFill>
                                <a:latin typeface="Cambria Math"/>
                                <a:cs typeface="Times New Roman" pitchFamily="18" charset="0"/>
                              </a:rPr>
                              <m:t>𝟏</m:t>
                            </m:r>
                          </m:num>
                          <m:den>
                            <m:r>
                              <a:rPr lang="en-US" altLang="zh-CN" sz="2000" b="1" i="1" dirty="0" smtClean="0">
                                <a:solidFill>
                                  <a:srgbClr val="0070C0"/>
                                </a:solidFill>
                                <a:latin typeface="Cambria Math"/>
                                <a:cs typeface="Times New Roman" pitchFamily="18" charset="0"/>
                              </a:rPr>
                              <m:t>𝑹</m:t>
                            </m:r>
                          </m:den>
                        </m:f>
                      </m:oMath>
                    </m:oMathPara>
                  </a14:m>
                  <a:endParaRPr lang="zh-CN" altLang="en-US" sz="2000" b="1" dirty="0">
                    <a:solidFill>
                      <a:srgbClr val="0070C0"/>
                    </a:solidFill>
                    <a:latin typeface="Times New Roman" pitchFamily="18" charset="0"/>
                    <a:cs typeface="Times New Roman" pitchFamily="18" charset="0"/>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7171215" y="3998650"/>
                  <a:ext cx="595035" cy="668516"/>
                </a:xfrm>
                <a:prstGeom prst="rect">
                  <a:avLst/>
                </a:prstGeom>
                <a:blipFill rotWithShape="1">
                  <a:blip r:embed="rId4"/>
                  <a:stretch>
                    <a:fillRect b="-13333"/>
                  </a:stretch>
                </a:blipFill>
              </p:spPr>
              <p:txBody>
                <a:bodyPr/>
                <a:lstStyle/>
                <a:p>
                  <a:r>
                    <a:rPr lang="zh-CN" altLang="en-US">
                      <a:noFill/>
                    </a:rPr>
                    <a:t> </a:t>
                  </a:r>
                </a:p>
              </p:txBody>
            </p:sp>
          </mc:Fallback>
        </mc:AlternateContent>
        <p:cxnSp>
          <p:nvCxnSpPr>
            <p:cNvPr id="11" name="直接连接符 10"/>
            <p:cNvCxnSpPr/>
            <p:nvPr/>
          </p:nvCxnSpPr>
          <p:spPr>
            <a:xfrm flipV="1">
              <a:off x="6300192" y="3686689"/>
              <a:ext cx="647952" cy="966447"/>
            </a:xfrm>
            <a:prstGeom prst="lin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948144" y="3686687"/>
              <a:ext cx="800979" cy="0"/>
            </a:xfrm>
            <a:prstGeom prst="lin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47" name="直接连接符 6146"/>
            <p:cNvCxnSpPr/>
            <p:nvPr/>
          </p:nvCxnSpPr>
          <p:spPr>
            <a:xfrm>
              <a:off x="6343625" y="3686687"/>
              <a:ext cx="0" cy="894441"/>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6354320" y="4572420"/>
              <a:ext cx="593824" cy="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grpSp>
      <p:pic>
        <p:nvPicPr>
          <p:cNvPr id="6154"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5977" y="1836011"/>
            <a:ext cx="1944216" cy="1922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674" y="4390827"/>
            <a:ext cx="4210444" cy="9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 name="TextBox 44"/>
          <p:cNvSpPr txBox="1"/>
          <p:nvPr/>
        </p:nvSpPr>
        <p:spPr>
          <a:xfrm>
            <a:off x="734723" y="3929162"/>
            <a:ext cx="8186857" cy="461665"/>
          </a:xfrm>
          <a:prstGeom prst="rect">
            <a:avLst/>
          </a:prstGeom>
          <a:noFill/>
        </p:spPr>
        <p:txBody>
          <a:bodyPr wrap="none" rtlCol="0">
            <a:spAutoFit/>
          </a:bodyPr>
          <a:lstStyle/>
          <a:p>
            <a:r>
              <a:rPr lang="zh-CN" altLang="en-US" sz="2400" b="1" dirty="0">
                <a:solidFill>
                  <a:srgbClr val="0070C0"/>
                </a:solidFill>
                <a:effectLst>
                  <a:outerShdw dist="38100" dir="2700000" algn="tl">
                    <a:srgbClr val="000000"/>
                  </a:outerShdw>
                </a:effectLst>
                <a:latin typeface="微软雅黑" pitchFamily="34" charset="-122"/>
                <a:ea typeface="微软雅黑" pitchFamily="34" charset="-122"/>
              </a:rPr>
              <a:t>这样的设计，使能量函数中后面一项可以看作是罚函数项。</a:t>
            </a:r>
          </a:p>
        </p:txBody>
      </p:sp>
      <mc:AlternateContent xmlns:mc="http://schemas.openxmlformats.org/markup-compatibility/2006" xmlns:a14="http://schemas.microsoft.com/office/drawing/2010/main">
        <mc:Choice Requires="a14">
          <p:sp>
            <p:nvSpPr>
              <p:cNvPr id="46" name="TextBox 45"/>
              <p:cNvSpPr txBox="1"/>
              <p:nvPr/>
            </p:nvSpPr>
            <p:spPr>
              <a:xfrm>
                <a:off x="750254" y="5376045"/>
                <a:ext cx="7940633" cy="979114"/>
              </a:xfrm>
              <a:prstGeom prst="rect">
                <a:avLst/>
              </a:prstGeom>
              <a:noFill/>
            </p:spPr>
            <p:txBody>
              <a:bodyPr wrap="square" rtlCol="0">
                <a:spAutoFit/>
              </a:bodyPr>
              <a:lstStyle/>
              <a:p>
                <a:r>
                  <a:rPr lang="zh-CN" altLang="en-US" sz="2400" b="1" dirty="0">
                    <a:solidFill>
                      <a:srgbClr val="0070C0"/>
                    </a:solidFill>
                    <a:effectLst>
                      <a:outerShdw dist="38100" dir="2700000" algn="tl">
                        <a:srgbClr val="000000"/>
                      </a:outerShdw>
                    </a:effectLst>
                    <a:latin typeface="微软雅黑" pitchFamily="34" charset="-122"/>
                    <a:ea typeface="微软雅黑" pitchFamily="34" charset="-122"/>
                  </a:rPr>
                  <a:t>当</a:t>
                </a:r>
                <a:r>
                  <a:rPr lang="en-US" altLang="zh-CN" sz="2400" b="1" dirty="0">
                    <a:solidFill>
                      <a:srgbClr val="0070C0"/>
                    </a:solidFill>
                    <a:effectLst>
                      <a:outerShdw dist="38100" dir="2700000" algn="tl">
                        <a:srgbClr val="000000"/>
                      </a:outerShdw>
                    </a:effectLst>
                    <a:latin typeface="微软雅黑" pitchFamily="34" charset="-122"/>
                    <a:ea typeface="微软雅黑" pitchFamily="34" charset="-122"/>
                  </a:rPr>
                  <a:t>v</a:t>
                </a:r>
                <a:r>
                  <a:rPr lang="zh-CN" altLang="en-US" sz="2400" b="1" dirty="0">
                    <a:solidFill>
                      <a:srgbClr val="0070C0"/>
                    </a:solidFill>
                    <a:effectLst>
                      <a:outerShdw dist="38100" dir="2700000" algn="tl">
                        <a:srgbClr val="000000"/>
                      </a:outerShdw>
                    </a:effectLst>
                    <a:latin typeface="微软雅黑" pitchFamily="34" charset="-122"/>
                    <a:ea typeface="微软雅黑" pitchFamily="34" charset="-122"/>
                  </a:rPr>
                  <a:t>不是可行解时</a:t>
                </a:r>
                <a:r>
                  <a:rPr lang="en-US" altLang="zh-CN" sz="2400" b="1" dirty="0">
                    <a:solidFill>
                      <a:srgbClr val="0070C0"/>
                    </a:solidFill>
                    <a:effectLst>
                      <a:outerShdw dist="38100" dir="2700000" algn="tl">
                        <a:srgbClr val="000000"/>
                      </a:outerShdw>
                    </a:effectLst>
                    <a:latin typeface="微软雅黑" pitchFamily="34" charset="-122"/>
                    <a:ea typeface="微软雅黑" pitchFamily="34" charset="-122"/>
                  </a:rPr>
                  <a:t>(</a:t>
                </a:r>
                <a14:m>
                  <m:oMath xmlns:m="http://schemas.openxmlformats.org/officeDocument/2006/math">
                    <m:sSub>
                      <m:sSubPr>
                        <m:ctrlPr>
                          <a:rPr lang="en-US" altLang="zh-CN" sz="2400" b="1" i="1" smtClean="0">
                            <a:solidFill>
                              <a:srgbClr val="0070C0"/>
                            </a:solidFill>
                            <a:effectLst>
                              <a:outerShdw dist="38100" dir="2700000" algn="tl">
                                <a:srgbClr val="000000"/>
                              </a:outerShdw>
                            </a:effectLst>
                            <a:latin typeface="Cambria Math" panose="02040503050406030204" pitchFamily="18" charset="0"/>
                            <a:ea typeface="微软雅黑" pitchFamily="34" charset="-122"/>
                          </a:rPr>
                        </m:ctrlPr>
                      </m:sSubPr>
                      <m:e>
                        <m:r>
                          <a:rPr lang="en-US" altLang="zh-CN" sz="2400" b="1" i="1" smtClean="0">
                            <a:solidFill>
                              <a:srgbClr val="0070C0"/>
                            </a:solidFill>
                            <a:effectLst>
                              <a:outerShdw dist="38100" dir="2700000" algn="tl">
                                <a:srgbClr val="000000"/>
                              </a:outerShdw>
                            </a:effectLst>
                            <a:latin typeface="Cambria Math"/>
                            <a:ea typeface="微软雅黑" pitchFamily="34" charset="-122"/>
                          </a:rPr>
                          <m:t>𝒇</m:t>
                        </m:r>
                      </m:e>
                      <m:sub>
                        <m:r>
                          <a:rPr lang="en-US" altLang="zh-CN" sz="2400" b="1" i="1" smtClean="0">
                            <a:solidFill>
                              <a:srgbClr val="0070C0"/>
                            </a:solidFill>
                            <a:effectLst>
                              <a:outerShdw dist="38100" dir="2700000" algn="tl">
                                <a:srgbClr val="000000"/>
                              </a:outerShdw>
                            </a:effectLst>
                            <a:latin typeface="Cambria Math"/>
                            <a:ea typeface="微软雅黑" pitchFamily="34" charset="-122"/>
                          </a:rPr>
                          <m:t>𝒋</m:t>
                        </m:r>
                      </m:sub>
                    </m:sSub>
                    <m:d>
                      <m:dPr>
                        <m:ctrlPr>
                          <a:rPr lang="en-US" altLang="zh-CN" sz="2400" b="1" i="1" smtClean="0">
                            <a:solidFill>
                              <a:srgbClr val="0070C0"/>
                            </a:solidFill>
                            <a:effectLst>
                              <a:outerShdw dist="38100" dir="2700000" algn="tl">
                                <a:srgbClr val="000000"/>
                              </a:outerShdw>
                            </a:effectLst>
                            <a:latin typeface="Cambria Math" panose="02040503050406030204" pitchFamily="18" charset="0"/>
                            <a:ea typeface="微软雅黑" pitchFamily="34" charset="-122"/>
                          </a:rPr>
                        </m:ctrlPr>
                      </m:dPr>
                      <m:e>
                        <m:r>
                          <a:rPr lang="en-US" altLang="zh-CN" sz="2400" b="1" i="1" smtClean="0">
                            <a:solidFill>
                              <a:srgbClr val="0070C0"/>
                            </a:solidFill>
                            <a:effectLst>
                              <a:outerShdw dist="38100" dir="2700000" algn="tl">
                                <a:srgbClr val="000000"/>
                              </a:outerShdw>
                            </a:effectLst>
                            <a:latin typeface="Cambria Math"/>
                            <a:ea typeface="微软雅黑" pitchFamily="34" charset="-122"/>
                          </a:rPr>
                          <m:t>𝒗</m:t>
                        </m:r>
                      </m:e>
                    </m:d>
                    <m:r>
                      <a:rPr lang="en-US" altLang="zh-CN" sz="2400" b="1" i="1" smtClean="0">
                        <a:solidFill>
                          <a:srgbClr val="0070C0"/>
                        </a:solidFill>
                        <a:effectLst>
                          <a:outerShdw dist="38100" dir="2700000" algn="tl">
                            <a:srgbClr val="000000"/>
                          </a:outerShdw>
                        </a:effectLst>
                        <a:latin typeface="Cambria Math"/>
                        <a:ea typeface="微软雅黑" pitchFamily="34" charset="-122"/>
                      </a:rPr>
                      <m:t>&lt;</m:t>
                    </m:r>
                    <m:r>
                      <a:rPr lang="en-US" altLang="zh-CN" sz="2400" b="1" i="1" smtClean="0">
                        <a:solidFill>
                          <a:srgbClr val="0070C0"/>
                        </a:solidFill>
                        <a:effectLst>
                          <a:outerShdw dist="38100" dir="2700000" algn="tl">
                            <a:srgbClr val="000000"/>
                          </a:outerShdw>
                        </a:effectLst>
                        <a:latin typeface="Cambria Math"/>
                        <a:ea typeface="微软雅黑" pitchFamily="34" charset="-122"/>
                      </a:rPr>
                      <m:t>𝟎</m:t>
                    </m:r>
                  </m:oMath>
                </a14:m>
                <a:r>
                  <a:rPr lang="en-US" altLang="zh-CN" sz="2400" b="1" dirty="0">
                    <a:solidFill>
                      <a:srgbClr val="0070C0"/>
                    </a:solidFill>
                    <a:effectLst>
                      <a:outerShdw dist="38100" dir="2700000" algn="tl">
                        <a:srgbClr val="000000"/>
                      </a:outerShdw>
                    </a:effectLst>
                    <a:latin typeface="微软雅黑" pitchFamily="34" charset="-122"/>
                    <a:ea typeface="微软雅黑" pitchFamily="34" charset="-122"/>
                  </a:rPr>
                  <a:t>)</a:t>
                </a:r>
                <a:r>
                  <a:rPr lang="zh-CN" altLang="en-US" sz="2400" b="1" dirty="0">
                    <a:solidFill>
                      <a:srgbClr val="0070C0"/>
                    </a:solidFill>
                    <a:effectLst>
                      <a:outerShdw dist="38100" dir="2700000" algn="tl">
                        <a:srgbClr val="000000"/>
                      </a:outerShdw>
                    </a:effectLst>
                    <a:latin typeface="微软雅黑" pitchFamily="34" charset="-122"/>
                    <a:ea typeface="微软雅黑" pitchFamily="34" charset="-122"/>
                  </a:rPr>
                  <a:t>，此时</a:t>
                </a:r>
                <a14:m>
                  <m:oMath xmlns:m="http://schemas.openxmlformats.org/officeDocument/2006/math">
                    <m:nary>
                      <m:naryPr>
                        <m:ctrlPr>
                          <a:rPr lang="zh-CN" altLang="en-US" sz="2400" b="1" i="1" smtClean="0">
                            <a:solidFill>
                              <a:srgbClr val="0070C0"/>
                            </a:solidFill>
                            <a:effectLst>
                              <a:outerShdw dist="38100" dir="2700000" algn="tl">
                                <a:srgbClr val="000000"/>
                              </a:outerShdw>
                            </a:effectLst>
                            <a:latin typeface="Cambria Math" panose="02040503050406030204" pitchFamily="18" charset="0"/>
                            <a:ea typeface="微软雅黑" pitchFamily="34" charset="-122"/>
                          </a:rPr>
                        </m:ctrlPr>
                      </m:naryPr>
                      <m:sub>
                        <m:r>
                          <m:rPr>
                            <m:brk m:alnAt="23"/>
                          </m:rPr>
                          <a:rPr lang="en-US" altLang="zh-CN" sz="2400" b="1" i="1" smtClean="0">
                            <a:solidFill>
                              <a:srgbClr val="0070C0"/>
                            </a:solidFill>
                            <a:effectLst>
                              <a:outerShdw dist="38100" dir="2700000" algn="tl">
                                <a:srgbClr val="000000"/>
                              </a:outerShdw>
                            </a:effectLst>
                            <a:latin typeface="Cambria Math"/>
                            <a:ea typeface="微软雅黑" pitchFamily="34" charset="-122"/>
                          </a:rPr>
                          <m:t>𝟎</m:t>
                        </m:r>
                      </m:sub>
                      <m:sup>
                        <m:sSub>
                          <m:sSubPr>
                            <m:ctrlPr>
                              <a:rPr lang="en-US" altLang="zh-CN" sz="2400" b="1" i="1" smtClean="0">
                                <a:solidFill>
                                  <a:srgbClr val="0070C0"/>
                                </a:solidFill>
                                <a:effectLst>
                                  <a:outerShdw dist="38100" dir="2700000" algn="tl">
                                    <a:srgbClr val="000000"/>
                                  </a:outerShdw>
                                </a:effectLst>
                                <a:latin typeface="Cambria Math" panose="02040503050406030204" pitchFamily="18" charset="0"/>
                                <a:ea typeface="微软雅黑" pitchFamily="34" charset="-122"/>
                              </a:rPr>
                            </m:ctrlPr>
                          </m:sSubPr>
                          <m:e>
                            <m:r>
                              <a:rPr lang="en-US" altLang="zh-CN" sz="2400" b="1" i="1" smtClean="0">
                                <a:solidFill>
                                  <a:srgbClr val="0070C0"/>
                                </a:solidFill>
                                <a:effectLst>
                                  <a:outerShdw dist="38100" dir="2700000" algn="tl">
                                    <a:srgbClr val="000000"/>
                                  </a:outerShdw>
                                </a:effectLst>
                                <a:latin typeface="Cambria Math"/>
                                <a:ea typeface="微软雅黑" pitchFamily="34" charset="-122"/>
                              </a:rPr>
                              <m:t>𝒇</m:t>
                            </m:r>
                          </m:e>
                          <m:sub>
                            <m:r>
                              <a:rPr lang="en-US" altLang="zh-CN" sz="2400" b="1" i="1" smtClean="0">
                                <a:solidFill>
                                  <a:srgbClr val="0070C0"/>
                                </a:solidFill>
                                <a:effectLst>
                                  <a:outerShdw dist="38100" dir="2700000" algn="tl">
                                    <a:srgbClr val="000000"/>
                                  </a:outerShdw>
                                </a:effectLst>
                                <a:latin typeface="Cambria Math"/>
                                <a:ea typeface="微软雅黑" pitchFamily="34" charset="-122"/>
                              </a:rPr>
                              <m:t>𝒋</m:t>
                            </m:r>
                          </m:sub>
                        </m:sSub>
                        <m:r>
                          <a:rPr lang="en-US" altLang="zh-CN" sz="2400" b="1" i="1" smtClean="0">
                            <a:solidFill>
                              <a:srgbClr val="0070C0"/>
                            </a:solidFill>
                            <a:effectLst>
                              <a:outerShdw dist="38100" dir="2700000" algn="tl">
                                <a:srgbClr val="000000"/>
                              </a:outerShdw>
                            </a:effectLst>
                            <a:latin typeface="Cambria Math"/>
                            <a:ea typeface="微软雅黑" pitchFamily="34" charset="-122"/>
                          </a:rPr>
                          <m:t>(</m:t>
                        </m:r>
                        <m:r>
                          <a:rPr lang="en-US" altLang="zh-CN" sz="2400" b="1" i="1" smtClean="0">
                            <a:solidFill>
                              <a:srgbClr val="0070C0"/>
                            </a:solidFill>
                            <a:effectLst>
                              <a:outerShdw dist="38100" dir="2700000" algn="tl">
                                <a:srgbClr val="000000"/>
                              </a:outerShdw>
                            </a:effectLst>
                            <a:latin typeface="Cambria Math"/>
                            <a:ea typeface="微软雅黑" pitchFamily="34" charset="-122"/>
                          </a:rPr>
                          <m:t>𝒗</m:t>
                        </m:r>
                        <m:r>
                          <a:rPr lang="en-US" altLang="zh-CN" sz="2400" b="1" i="1" smtClean="0">
                            <a:solidFill>
                              <a:srgbClr val="0070C0"/>
                            </a:solidFill>
                            <a:effectLst>
                              <a:outerShdw dist="38100" dir="2700000" algn="tl">
                                <a:srgbClr val="000000"/>
                              </a:outerShdw>
                            </a:effectLst>
                            <a:latin typeface="Cambria Math"/>
                            <a:ea typeface="微软雅黑" pitchFamily="34" charset="-122"/>
                          </a:rPr>
                          <m:t>)</m:t>
                        </m:r>
                      </m:sup>
                      <m:e>
                        <m:sSub>
                          <m:sSubPr>
                            <m:ctrlPr>
                              <a:rPr lang="en-US" altLang="zh-CN" sz="2400" b="1" i="1" smtClean="0">
                                <a:solidFill>
                                  <a:srgbClr val="0070C0"/>
                                </a:solidFill>
                                <a:effectLst>
                                  <a:outerShdw dist="38100" dir="2700000" algn="tl">
                                    <a:srgbClr val="000000"/>
                                  </a:outerShdw>
                                </a:effectLst>
                                <a:latin typeface="Cambria Math" panose="02040503050406030204" pitchFamily="18" charset="0"/>
                                <a:ea typeface="微软雅黑" pitchFamily="34" charset="-122"/>
                              </a:rPr>
                            </m:ctrlPr>
                          </m:sSubPr>
                          <m:e>
                            <m:r>
                              <a:rPr lang="en-US" altLang="zh-CN" sz="2400" b="1" i="1" smtClean="0">
                                <a:solidFill>
                                  <a:srgbClr val="0070C0"/>
                                </a:solidFill>
                                <a:effectLst>
                                  <a:outerShdw dist="38100" dir="2700000" algn="tl">
                                    <a:srgbClr val="000000"/>
                                  </a:outerShdw>
                                </a:effectLst>
                                <a:latin typeface="Cambria Math"/>
                                <a:ea typeface="微软雅黑" pitchFamily="34" charset="-122"/>
                              </a:rPr>
                              <m:t>𝒈</m:t>
                            </m:r>
                          </m:e>
                          <m:sub>
                            <m:r>
                              <a:rPr lang="en-US" altLang="zh-CN" sz="2400" b="1" i="1" smtClean="0">
                                <a:solidFill>
                                  <a:srgbClr val="0070C0"/>
                                </a:solidFill>
                                <a:effectLst>
                                  <a:outerShdw dist="38100" dir="2700000" algn="tl">
                                    <a:srgbClr val="000000"/>
                                  </a:outerShdw>
                                </a:effectLst>
                                <a:latin typeface="Cambria Math"/>
                                <a:ea typeface="微软雅黑" pitchFamily="34" charset="-122"/>
                              </a:rPr>
                              <m:t>𝒋</m:t>
                            </m:r>
                            <m:d>
                              <m:dPr>
                                <m:ctrlPr>
                                  <a:rPr lang="en-US" altLang="zh-CN" sz="2400" b="1" i="1" smtClean="0">
                                    <a:solidFill>
                                      <a:srgbClr val="0070C0"/>
                                    </a:solidFill>
                                    <a:effectLst>
                                      <a:outerShdw dist="38100" dir="2700000" algn="tl">
                                        <a:srgbClr val="000000"/>
                                      </a:outerShdw>
                                    </a:effectLst>
                                    <a:latin typeface="Cambria Math" panose="02040503050406030204" pitchFamily="18" charset="0"/>
                                    <a:ea typeface="微软雅黑" pitchFamily="34" charset="-122"/>
                                  </a:rPr>
                                </m:ctrlPr>
                              </m:dPr>
                              <m:e>
                                <m:r>
                                  <a:rPr lang="en-US" altLang="zh-CN" sz="2400" b="1" i="1" smtClean="0">
                                    <a:solidFill>
                                      <a:srgbClr val="0070C0"/>
                                    </a:solidFill>
                                    <a:effectLst>
                                      <a:outerShdw dist="38100" dir="2700000" algn="tl">
                                        <a:srgbClr val="000000"/>
                                      </a:outerShdw>
                                    </a:effectLst>
                                    <a:latin typeface="Cambria Math"/>
                                    <a:ea typeface="微软雅黑" pitchFamily="34" charset="-122"/>
                                  </a:rPr>
                                  <m:t>𝒙</m:t>
                                </m:r>
                              </m:e>
                            </m:d>
                            <m:r>
                              <a:rPr lang="en-US" altLang="zh-CN" sz="2400" b="1" i="1" smtClean="0">
                                <a:solidFill>
                                  <a:srgbClr val="0070C0"/>
                                </a:solidFill>
                                <a:effectLst>
                                  <a:outerShdw dist="38100" dir="2700000" algn="tl">
                                    <a:srgbClr val="000000"/>
                                  </a:outerShdw>
                                </a:effectLst>
                                <a:latin typeface="Cambria Math"/>
                                <a:ea typeface="微软雅黑" pitchFamily="34" charset="-122"/>
                              </a:rPr>
                              <m:t>𝒅𝒙</m:t>
                            </m:r>
                          </m:sub>
                        </m:sSub>
                      </m:e>
                    </m:nary>
                    <m:r>
                      <a:rPr lang="en-US" altLang="zh-CN" sz="2400" b="1" i="1" smtClean="0">
                        <a:solidFill>
                          <a:srgbClr val="0070C0"/>
                        </a:solidFill>
                        <a:effectLst>
                          <a:outerShdw dist="38100" dir="2700000" algn="tl">
                            <a:srgbClr val="000000"/>
                          </a:outerShdw>
                        </a:effectLst>
                        <a:latin typeface="Cambria Math"/>
                        <a:ea typeface="微软雅黑" pitchFamily="34" charset="-122"/>
                      </a:rPr>
                      <m:t>&gt;</m:t>
                    </m:r>
                    <m:r>
                      <a:rPr lang="en-US" altLang="zh-CN" sz="2400" b="1" i="1" smtClean="0">
                        <a:solidFill>
                          <a:srgbClr val="0070C0"/>
                        </a:solidFill>
                        <a:effectLst>
                          <a:outerShdw dist="38100" dir="2700000" algn="tl">
                            <a:srgbClr val="000000"/>
                          </a:outerShdw>
                        </a:effectLst>
                        <a:latin typeface="Cambria Math"/>
                        <a:ea typeface="微软雅黑" pitchFamily="34" charset="-122"/>
                      </a:rPr>
                      <m:t>𝟎</m:t>
                    </m:r>
                  </m:oMath>
                </a14:m>
                <a:r>
                  <a:rPr lang="zh-CN" altLang="en-US" sz="2400" b="1" dirty="0">
                    <a:solidFill>
                      <a:srgbClr val="0070C0"/>
                    </a:solidFill>
                    <a:effectLst>
                      <a:outerShdw dist="38100" dir="2700000" algn="tl">
                        <a:srgbClr val="000000"/>
                      </a:outerShdw>
                    </a:effectLst>
                    <a:latin typeface="微软雅黑" pitchFamily="34" charset="-122"/>
                    <a:ea typeface="微软雅黑" pitchFamily="34" charset="-122"/>
                  </a:rPr>
                  <a:t>，对</a:t>
                </a:r>
                <a:r>
                  <a:rPr lang="en-US" altLang="zh-CN" sz="2400" b="1" dirty="0">
                    <a:solidFill>
                      <a:srgbClr val="0070C0"/>
                    </a:solidFill>
                    <a:effectLst>
                      <a:outerShdw dist="38100" dir="2700000" algn="tl">
                        <a:srgbClr val="000000"/>
                      </a:outerShdw>
                    </a:effectLst>
                    <a:latin typeface="微软雅黑" pitchFamily="34" charset="-122"/>
                    <a:ea typeface="微软雅黑" pitchFamily="34" charset="-122"/>
                  </a:rPr>
                  <a:t>E</a:t>
                </a:r>
                <a:r>
                  <a:rPr lang="zh-CN" altLang="en-US" sz="2400" b="1" dirty="0">
                    <a:solidFill>
                      <a:srgbClr val="0070C0"/>
                    </a:solidFill>
                    <a:effectLst>
                      <a:outerShdw dist="38100" dir="2700000" algn="tl">
                        <a:srgbClr val="000000"/>
                      </a:outerShdw>
                    </a:effectLst>
                    <a:latin typeface="微软雅黑" pitchFamily="34" charset="-122"/>
                    <a:ea typeface="微软雅黑" pitchFamily="34" charset="-122"/>
                  </a:rPr>
                  <a:t>取极小做出“消极影响”（惩罚）。</a:t>
                </a:r>
              </a:p>
            </p:txBody>
          </p:sp>
        </mc:Choice>
        <mc:Fallback xmlns="">
          <p:sp>
            <p:nvSpPr>
              <p:cNvPr id="46" name="TextBox 45"/>
              <p:cNvSpPr txBox="1">
                <a:spLocks noRot="1" noChangeAspect="1" noMove="1" noResize="1" noEditPoints="1" noAdjustHandles="1" noChangeArrowheads="1" noChangeShapeType="1" noTextEdit="1"/>
              </p:cNvSpPr>
              <p:nvPr/>
            </p:nvSpPr>
            <p:spPr>
              <a:xfrm>
                <a:off x="750254" y="5376045"/>
                <a:ext cx="7940633" cy="979114"/>
              </a:xfrm>
              <a:prstGeom prst="rect">
                <a:avLst/>
              </a:prstGeom>
              <a:blipFill rotWithShape="1">
                <a:blip r:embed="rId7"/>
                <a:stretch>
                  <a:fillRect l="-1151" b="-142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817654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93" y="2155848"/>
            <a:ext cx="4644906" cy="3555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神经网络解决优化问题</a:t>
            </a:r>
          </a:p>
        </p:txBody>
      </p:sp>
      <mc:AlternateContent xmlns:mc="http://schemas.openxmlformats.org/markup-compatibility/2006" xmlns:a14="http://schemas.microsoft.com/office/drawing/2010/main">
        <mc:Choice Requires="a14">
          <p:sp>
            <p:nvSpPr>
              <p:cNvPr id="15" name="TextBox 14"/>
              <p:cNvSpPr txBox="1"/>
              <p:nvPr/>
            </p:nvSpPr>
            <p:spPr>
              <a:xfrm>
                <a:off x="5724127" y="1978233"/>
                <a:ext cx="2515439" cy="741293"/>
              </a:xfrm>
              <a:prstGeom prst="rect">
                <a:avLst/>
              </a:prstGeom>
              <a:noFill/>
            </p:spPr>
            <p:txBody>
              <a:bodyPr wrap="square" rtlCol="0">
                <a:spAutoFit/>
              </a:bodyPr>
              <a:lstStyle/>
              <a:p>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电压</a:t>
                </a:r>
                <a14:m>
                  <m:oMath xmlns:m="http://schemas.openxmlformats.org/officeDocument/2006/math">
                    <m:sSub>
                      <m:sSubPr>
                        <m:ctrlPr>
                          <a:rPr lang="en-US" altLang="zh-CN" sz="2000" b="1" i="1">
                            <a:solidFill>
                              <a:srgbClr val="C00000"/>
                            </a:solidFill>
                            <a:effectLst>
                              <a:outerShdw dist="38100" dir="2700000" algn="tl">
                                <a:srgbClr val="000000"/>
                              </a:outerShdw>
                            </a:effectLst>
                            <a:latin typeface="Cambria Math" panose="02040503050406030204" pitchFamily="18" charset="0"/>
                            <a:ea typeface="微软雅黑" pitchFamily="34" charset="-122"/>
                          </a:rPr>
                        </m:ctrlPr>
                      </m:sSubPr>
                      <m:e>
                        <m:r>
                          <a:rPr lang="en-US" altLang="zh-CN" sz="2000" b="1">
                            <a:solidFill>
                              <a:srgbClr val="C00000"/>
                            </a:solidFill>
                            <a:effectLst>
                              <a:outerShdw dist="38100" dir="2700000" algn="tl">
                                <a:srgbClr val="000000"/>
                              </a:outerShdw>
                            </a:effectLst>
                            <a:latin typeface="Cambria Math"/>
                            <a:ea typeface="微软雅黑" pitchFamily="34" charset="-122"/>
                          </a:rPr>
                          <m:t>𝑣</m:t>
                        </m:r>
                      </m:e>
                      <m:sub>
                        <m:r>
                          <a:rPr lang="en-US" altLang="zh-CN" sz="2000" b="1">
                            <a:solidFill>
                              <a:srgbClr val="C00000"/>
                            </a:solidFill>
                            <a:effectLst>
                              <a:outerShdw dist="38100" dir="2700000" algn="tl">
                                <a:srgbClr val="000000"/>
                              </a:outerShdw>
                            </a:effectLst>
                            <a:latin typeface="Cambria Math"/>
                            <a:ea typeface="微软雅黑" pitchFamily="34" charset="-122"/>
                          </a:rPr>
                          <m:t>𝑖</m:t>
                        </m:r>
                      </m:sub>
                    </m:sSub>
                  </m:oMath>
                </a14:m>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对应自变量</a:t>
                </a:r>
                <a14:m>
                  <m:oMath xmlns:m="http://schemas.openxmlformats.org/officeDocument/2006/math">
                    <m:sSub>
                      <m:sSubPr>
                        <m:ctrlPr>
                          <a:rPr lang="en-US" altLang="zh-CN" sz="2000" b="1" i="1">
                            <a:solidFill>
                              <a:srgbClr val="C00000"/>
                            </a:solidFill>
                            <a:effectLst>
                              <a:outerShdw dist="38100" dir="2700000" algn="tl">
                                <a:srgbClr val="000000"/>
                              </a:outerShdw>
                            </a:effectLst>
                            <a:latin typeface="Cambria Math" panose="02040503050406030204" pitchFamily="18" charset="0"/>
                            <a:ea typeface="微软雅黑" pitchFamily="34" charset="-122"/>
                          </a:rPr>
                        </m:ctrlPr>
                      </m:sSubPr>
                      <m:e>
                        <m:r>
                          <a:rPr lang="en-US" altLang="zh-CN" sz="2000" b="1">
                            <a:solidFill>
                              <a:srgbClr val="C00000"/>
                            </a:solidFill>
                            <a:effectLst>
                              <a:outerShdw dist="38100" dir="2700000" algn="tl">
                                <a:srgbClr val="000000"/>
                              </a:outerShdw>
                            </a:effectLst>
                            <a:latin typeface="Cambria Math"/>
                            <a:ea typeface="微软雅黑" pitchFamily="34" charset="-122"/>
                          </a:rPr>
                          <m:t>𝑥</m:t>
                        </m:r>
                      </m:e>
                      <m:sub>
                        <m:r>
                          <a:rPr lang="en-US" altLang="zh-CN" sz="2000" b="1">
                            <a:solidFill>
                              <a:srgbClr val="C00000"/>
                            </a:solidFill>
                            <a:effectLst>
                              <a:outerShdw dist="38100" dir="2700000" algn="tl">
                                <a:srgbClr val="000000"/>
                              </a:outerShdw>
                            </a:effectLst>
                            <a:latin typeface="Cambria Math"/>
                            <a:ea typeface="微软雅黑" pitchFamily="34" charset="-122"/>
                          </a:rPr>
                          <m:t>𝑖</m:t>
                        </m:r>
                      </m:sub>
                    </m:sSub>
                  </m:oMath>
                </a14:m>
                <a:endParaRPr lang="en-US" altLang="zh-CN" sz="2000" b="1" dirty="0">
                  <a:solidFill>
                    <a:srgbClr val="C00000"/>
                  </a:solidFill>
                  <a:effectLst>
                    <a:outerShdw dist="38100" dir="2700000" algn="tl">
                      <a:srgbClr val="000000"/>
                    </a:outerShdw>
                  </a:effectLst>
                  <a:latin typeface="微软雅黑" pitchFamily="34" charset="-122"/>
                  <a:ea typeface="微软雅黑" pitchFamily="34" charset="-122"/>
                </a:endParaRPr>
              </a:p>
              <a:p>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电流</a:t>
                </a:r>
                <a14:m>
                  <m:oMath xmlns:m="http://schemas.openxmlformats.org/officeDocument/2006/math">
                    <m:sSub>
                      <m:sSubPr>
                        <m:ctrlPr>
                          <a:rPr lang="en-US" altLang="zh-CN" sz="2000" b="1" i="1">
                            <a:solidFill>
                              <a:srgbClr val="C00000"/>
                            </a:solidFill>
                            <a:effectLst>
                              <a:outerShdw dist="38100" dir="2700000" algn="tl">
                                <a:srgbClr val="000000"/>
                              </a:outerShdw>
                            </a:effectLst>
                            <a:latin typeface="Cambria Math" panose="02040503050406030204" pitchFamily="18" charset="0"/>
                            <a:ea typeface="微软雅黑" pitchFamily="34" charset="-122"/>
                          </a:rPr>
                        </m:ctrlPr>
                      </m:sSubPr>
                      <m:e>
                        <m:r>
                          <a:rPr lang="en-US" altLang="zh-CN" sz="2000" b="1">
                            <a:solidFill>
                              <a:srgbClr val="C00000"/>
                            </a:solidFill>
                            <a:effectLst>
                              <a:outerShdw dist="38100" dir="2700000" algn="tl">
                                <a:srgbClr val="000000"/>
                              </a:outerShdw>
                            </a:effectLst>
                            <a:latin typeface="Cambria Math"/>
                            <a:ea typeface="微软雅黑" pitchFamily="34" charset="-122"/>
                          </a:rPr>
                          <m:t>𝑖</m:t>
                        </m:r>
                      </m:e>
                      <m:sub>
                        <m:r>
                          <a:rPr lang="en-US" altLang="zh-CN" sz="2000" b="1">
                            <a:solidFill>
                              <a:srgbClr val="C00000"/>
                            </a:solidFill>
                            <a:effectLst>
                              <a:outerShdw dist="38100" dir="2700000" algn="tl">
                                <a:srgbClr val="000000"/>
                              </a:outerShdw>
                            </a:effectLst>
                            <a:latin typeface="Cambria Math"/>
                            <a:ea typeface="微软雅黑" pitchFamily="34" charset="-122"/>
                          </a:rPr>
                          <m:t>𝑖</m:t>
                        </m:r>
                      </m:sub>
                    </m:sSub>
                  </m:oMath>
                </a14:m>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对应约束</a:t>
                </a:r>
                <a14:m>
                  <m:oMath xmlns:m="http://schemas.openxmlformats.org/officeDocument/2006/math">
                    <m:sSub>
                      <m:sSubPr>
                        <m:ctrlPr>
                          <a:rPr lang="en-US" altLang="zh-CN" sz="2000" b="1" i="1">
                            <a:solidFill>
                              <a:srgbClr val="C00000"/>
                            </a:solidFill>
                            <a:effectLst>
                              <a:outerShdw dist="38100" dir="2700000" algn="tl">
                                <a:srgbClr val="000000"/>
                              </a:outerShdw>
                            </a:effectLst>
                            <a:latin typeface="Cambria Math" panose="02040503050406030204" pitchFamily="18" charset="0"/>
                            <a:ea typeface="微软雅黑" pitchFamily="34" charset="-122"/>
                          </a:rPr>
                        </m:ctrlPr>
                      </m:sSubPr>
                      <m:e>
                        <m:r>
                          <a:rPr lang="en-US" altLang="zh-CN" sz="2000" b="1">
                            <a:solidFill>
                              <a:srgbClr val="C00000"/>
                            </a:solidFill>
                            <a:effectLst>
                              <a:outerShdw dist="38100" dir="2700000" algn="tl">
                                <a:srgbClr val="000000"/>
                              </a:outerShdw>
                            </a:effectLst>
                            <a:latin typeface="Cambria Math"/>
                            <a:ea typeface="微软雅黑" pitchFamily="34" charset="-122"/>
                          </a:rPr>
                          <m:t>𝑓</m:t>
                        </m:r>
                      </m:e>
                      <m:sub>
                        <m:r>
                          <a:rPr lang="en-US" altLang="zh-CN" sz="2000" b="1">
                            <a:solidFill>
                              <a:srgbClr val="C00000"/>
                            </a:solidFill>
                            <a:effectLst>
                              <a:outerShdw dist="38100" dir="2700000" algn="tl">
                                <a:srgbClr val="000000"/>
                              </a:outerShdw>
                            </a:effectLst>
                            <a:latin typeface="Cambria Math"/>
                            <a:ea typeface="微软雅黑" pitchFamily="34" charset="-122"/>
                          </a:rPr>
                          <m:t>𝑖</m:t>
                        </m:r>
                      </m:sub>
                    </m:sSub>
                  </m:oMath>
                </a14:m>
                <a:endParaRPr lang="zh-CN" altLang="en-US" sz="2000" b="1" dirty="0">
                  <a:solidFill>
                    <a:srgbClr val="C00000"/>
                  </a:solidFill>
                  <a:effectLst>
                    <a:outerShdw dist="38100" dir="2700000" algn="tl">
                      <a:srgbClr val="000000"/>
                    </a:outerShdw>
                  </a:effectLst>
                  <a:latin typeface="微软雅黑" pitchFamily="34" charset="-122"/>
                  <a:ea typeface="微软雅黑" pitchFamily="34" charset="-122"/>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5724127" y="1978233"/>
                <a:ext cx="2515439" cy="741293"/>
              </a:xfrm>
              <a:prstGeom prst="rect">
                <a:avLst/>
              </a:prstGeom>
              <a:blipFill rotWithShape="1">
                <a:blip r:embed="rId3"/>
                <a:stretch>
                  <a:fillRect l="-2663" t="-4132" b="-10744"/>
                </a:stretch>
              </a:blipFill>
            </p:spPr>
            <p:txBody>
              <a:bodyPr/>
              <a:lstStyle/>
              <a:p>
                <a:r>
                  <a:rPr lang="zh-CN" altLang="en-US">
                    <a:noFill/>
                  </a:rPr>
                  <a:t> </a:t>
                </a:r>
              </a:p>
            </p:txBody>
          </p:sp>
        </mc:Fallback>
      </mc:AlternateContent>
      <p:sp>
        <p:nvSpPr>
          <p:cNvPr id="16" name="TextBox 15"/>
          <p:cNvSpPr txBox="1"/>
          <p:nvPr/>
        </p:nvSpPr>
        <p:spPr>
          <a:xfrm>
            <a:off x="5724127" y="2924944"/>
            <a:ext cx="3175553" cy="707886"/>
          </a:xfrm>
          <a:prstGeom prst="rect">
            <a:avLst/>
          </a:prstGeom>
          <a:noFill/>
        </p:spPr>
        <p:txBody>
          <a:bodyPr wrap="square" rtlCol="0">
            <a:spAutoFit/>
          </a:bodyPr>
          <a:lstStyle/>
          <a:p>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控制电流源和电压源使其值如图中所示</a:t>
            </a:r>
          </a:p>
        </p:txBody>
      </p:sp>
      <mc:AlternateContent xmlns:mc="http://schemas.openxmlformats.org/markup-compatibility/2006" xmlns:a14="http://schemas.microsoft.com/office/drawing/2010/main">
        <mc:Choice Requires="a14">
          <p:sp>
            <p:nvSpPr>
              <p:cNvPr id="17" name="TextBox 16"/>
              <p:cNvSpPr txBox="1"/>
              <p:nvPr/>
            </p:nvSpPr>
            <p:spPr>
              <a:xfrm>
                <a:off x="5724128" y="3632830"/>
                <a:ext cx="3175552" cy="741293"/>
              </a:xfrm>
              <a:prstGeom prst="rect">
                <a:avLst/>
              </a:prstGeom>
              <a:noFill/>
            </p:spPr>
            <p:txBody>
              <a:bodyPr wrap="square" rtlCol="0">
                <a:spAutoFit/>
              </a:bodyPr>
              <a:lstStyle/>
              <a:p>
                <a14:m>
                  <m:oMath xmlns:m="http://schemas.openxmlformats.org/officeDocument/2006/math">
                    <m:sSub>
                      <m:sSubPr>
                        <m:ctrlPr>
                          <a:rPr lang="en-US" altLang="zh-CN" sz="2000" b="1" i="1">
                            <a:solidFill>
                              <a:srgbClr val="C00000"/>
                            </a:solidFill>
                            <a:effectLst>
                              <a:outerShdw dist="38100" dir="2700000" algn="tl">
                                <a:srgbClr val="000000"/>
                              </a:outerShdw>
                            </a:effectLst>
                            <a:latin typeface="Cambria Math" panose="02040503050406030204" pitchFamily="18" charset="0"/>
                            <a:ea typeface="微软雅黑" pitchFamily="34" charset="-122"/>
                          </a:rPr>
                        </m:ctrlPr>
                      </m:sSubPr>
                      <m:e>
                        <m:r>
                          <a:rPr lang="en-US" altLang="zh-CN" sz="2000" b="1">
                            <a:solidFill>
                              <a:srgbClr val="C00000"/>
                            </a:solidFill>
                            <a:effectLst>
                              <a:outerShdw dist="38100" dir="2700000" algn="tl">
                                <a:srgbClr val="000000"/>
                              </a:outerShdw>
                            </a:effectLst>
                            <a:latin typeface="Cambria Math"/>
                            <a:ea typeface="微软雅黑" pitchFamily="34" charset="-122"/>
                          </a:rPr>
                          <m:t>𝑔</m:t>
                        </m:r>
                      </m:e>
                      <m:sub>
                        <m:r>
                          <a:rPr lang="en-US" altLang="zh-CN" sz="2000" b="1">
                            <a:solidFill>
                              <a:srgbClr val="C00000"/>
                            </a:solidFill>
                            <a:effectLst>
                              <a:outerShdw dist="38100" dir="2700000" algn="tl">
                                <a:srgbClr val="000000"/>
                              </a:outerShdw>
                            </a:effectLst>
                            <a:latin typeface="Cambria Math"/>
                            <a:ea typeface="微软雅黑" pitchFamily="34" charset="-122"/>
                          </a:rPr>
                          <m:t>𝑖</m:t>
                        </m:r>
                      </m:sub>
                    </m:sSub>
                  </m:oMath>
                </a14:m>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用来描述电流</a:t>
                </a:r>
                <a14:m>
                  <m:oMath xmlns:m="http://schemas.openxmlformats.org/officeDocument/2006/math">
                    <m:sSub>
                      <m:sSubPr>
                        <m:ctrlPr>
                          <a:rPr lang="en-US" altLang="zh-CN" sz="2000" b="1" i="1">
                            <a:solidFill>
                              <a:srgbClr val="C00000"/>
                            </a:solidFill>
                            <a:effectLst>
                              <a:outerShdw dist="38100" dir="2700000" algn="tl">
                                <a:srgbClr val="000000"/>
                              </a:outerShdw>
                            </a:effectLst>
                            <a:latin typeface="Cambria Math" panose="02040503050406030204" pitchFamily="18" charset="0"/>
                            <a:ea typeface="微软雅黑" pitchFamily="34" charset="-122"/>
                          </a:rPr>
                        </m:ctrlPr>
                      </m:sSubPr>
                      <m:e>
                        <m:r>
                          <a:rPr lang="en-US" altLang="zh-CN" sz="2000" b="1">
                            <a:solidFill>
                              <a:srgbClr val="C00000"/>
                            </a:solidFill>
                            <a:effectLst>
                              <a:outerShdw dist="38100" dir="2700000" algn="tl">
                                <a:srgbClr val="000000"/>
                              </a:outerShdw>
                            </a:effectLst>
                            <a:latin typeface="Cambria Math"/>
                            <a:ea typeface="微软雅黑" pitchFamily="34" charset="-122"/>
                          </a:rPr>
                          <m:t>𝑖</m:t>
                        </m:r>
                      </m:e>
                      <m:sub>
                        <m:r>
                          <a:rPr lang="en-US" altLang="zh-CN" sz="2000" b="1">
                            <a:solidFill>
                              <a:srgbClr val="C00000"/>
                            </a:solidFill>
                            <a:effectLst>
                              <a:outerShdw dist="38100" dir="2700000" algn="tl">
                                <a:srgbClr val="000000"/>
                              </a:outerShdw>
                            </a:effectLst>
                            <a:latin typeface="Cambria Math"/>
                            <a:ea typeface="微软雅黑" pitchFamily="34" charset="-122"/>
                          </a:rPr>
                          <m:t>𝑖</m:t>
                        </m:r>
                      </m:sub>
                    </m:sSub>
                  </m:oMath>
                </a14:m>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和电压</a:t>
                </a:r>
                <a14:m>
                  <m:oMath xmlns:m="http://schemas.openxmlformats.org/officeDocument/2006/math">
                    <m:sSub>
                      <m:sSubPr>
                        <m:ctrlPr>
                          <a:rPr lang="en-US" altLang="zh-CN" sz="2000" b="1" i="1">
                            <a:solidFill>
                              <a:srgbClr val="C00000"/>
                            </a:solidFill>
                            <a:effectLst>
                              <a:outerShdw dist="38100" dir="2700000" algn="tl">
                                <a:srgbClr val="000000"/>
                              </a:outerShdw>
                            </a:effectLst>
                            <a:latin typeface="Cambria Math" panose="02040503050406030204" pitchFamily="18" charset="0"/>
                            <a:ea typeface="微软雅黑" pitchFamily="34" charset="-122"/>
                          </a:rPr>
                        </m:ctrlPr>
                      </m:sSubPr>
                      <m:e>
                        <m:r>
                          <a:rPr lang="en-US" altLang="zh-CN" sz="2000" b="1">
                            <a:solidFill>
                              <a:srgbClr val="C00000"/>
                            </a:solidFill>
                            <a:effectLst>
                              <a:outerShdw dist="38100" dir="2700000" algn="tl">
                                <a:srgbClr val="000000"/>
                              </a:outerShdw>
                            </a:effectLst>
                            <a:latin typeface="Cambria Math"/>
                            <a:ea typeface="微软雅黑" pitchFamily="34" charset="-122"/>
                          </a:rPr>
                          <m:t>𝒇</m:t>
                        </m:r>
                      </m:e>
                      <m:sub>
                        <m:r>
                          <a:rPr lang="en-US" altLang="zh-CN" sz="2000" b="1">
                            <a:solidFill>
                              <a:srgbClr val="C00000"/>
                            </a:solidFill>
                            <a:effectLst>
                              <a:outerShdw dist="38100" dir="2700000" algn="tl">
                                <a:srgbClr val="000000"/>
                              </a:outerShdw>
                            </a:effectLst>
                            <a:latin typeface="Cambria Math"/>
                            <a:ea typeface="微软雅黑" pitchFamily="34" charset="-122"/>
                          </a:rPr>
                          <m:t>𝑖</m:t>
                        </m:r>
                      </m:sub>
                    </m:sSub>
                  </m:oMath>
                </a14:m>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的非线性关系</a:t>
                </a:r>
              </a:p>
            </p:txBody>
          </p:sp>
        </mc:Choice>
        <mc:Fallback xmlns="">
          <p:sp>
            <p:nvSpPr>
              <p:cNvPr id="17" name="TextBox 16"/>
              <p:cNvSpPr txBox="1">
                <a:spLocks noRot="1" noChangeAspect="1" noMove="1" noResize="1" noEditPoints="1" noAdjustHandles="1" noChangeArrowheads="1" noChangeShapeType="1" noTextEdit="1"/>
              </p:cNvSpPr>
              <p:nvPr/>
            </p:nvSpPr>
            <p:spPr>
              <a:xfrm>
                <a:off x="5724128" y="3632830"/>
                <a:ext cx="3175552" cy="741293"/>
              </a:xfrm>
              <a:prstGeom prst="rect">
                <a:avLst/>
              </a:prstGeom>
              <a:blipFill rotWithShape="1">
                <a:blip r:embed="rId4"/>
                <a:stretch>
                  <a:fillRect l="-2111" t="-4098" b="-15574"/>
                </a:stretch>
              </a:blipFill>
            </p:spPr>
            <p:txBody>
              <a:bodyPr/>
              <a:lstStyle/>
              <a:p>
                <a:r>
                  <a:rPr lang="zh-CN" altLang="en-US">
                    <a:noFill/>
                  </a:rPr>
                  <a:t> </a:t>
                </a:r>
              </a:p>
            </p:txBody>
          </p:sp>
        </mc:Fallback>
      </mc:AlternateContent>
      <p:grpSp>
        <p:nvGrpSpPr>
          <p:cNvPr id="23" name="组合 22"/>
          <p:cNvGrpSpPr/>
          <p:nvPr/>
        </p:nvGrpSpPr>
        <p:grpSpPr>
          <a:xfrm>
            <a:off x="752892" y="1700808"/>
            <a:ext cx="3853594" cy="4617804"/>
            <a:chOff x="752892" y="1700808"/>
            <a:chExt cx="3853594" cy="4617804"/>
          </a:xfrm>
        </p:grpSpPr>
        <p:grpSp>
          <p:nvGrpSpPr>
            <p:cNvPr id="14" name="组合 13"/>
            <p:cNvGrpSpPr/>
            <p:nvPr/>
          </p:nvGrpSpPr>
          <p:grpSpPr>
            <a:xfrm>
              <a:off x="868016" y="1700808"/>
              <a:ext cx="3738470" cy="1224136"/>
              <a:chOff x="868016" y="1700808"/>
              <a:chExt cx="3738470" cy="1224136"/>
            </a:xfrm>
          </p:grpSpPr>
          <p:sp>
            <p:nvSpPr>
              <p:cNvPr id="6" name="椭圆 5"/>
              <p:cNvSpPr/>
              <p:nvPr/>
            </p:nvSpPr>
            <p:spPr>
              <a:xfrm>
                <a:off x="1691680" y="2348880"/>
                <a:ext cx="360040" cy="576064"/>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757052" y="2348880"/>
                <a:ext cx="360040" cy="576064"/>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868016" y="1700808"/>
                <a:ext cx="1338828" cy="369332"/>
              </a:xfrm>
              <a:prstGeom prst="rect">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a:solidFill>
                      <a:schemeClr val="lt1"/>
                    </a:solidFill>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b="1" dirty="0">
                    <a:solidFill>
                      <a:schemeClr val="tx1"/>
                    </a:solidFill>
                  </a:rPr>
                  <a:t>可控电压源</a:t>
                </a:r>
              </a:p>
            </p:txBody>
          </p:sp>
          <p:sp>
            <p:nvSpPr>
              <p:cNvPr id="9" name="TextBox 8"/>
              <p:cNvSpPr txBox="1"/>
              <p:nvPr/>
            </p:nvSpPr>
            <p:spPr>
              <a:xfrm>
                <a:off x="3267658" y="1700808"/>
                <a:ext cx="1338828" cy="369332"/>
              </a:xfrm>
              <a:prstGeom prst="rect">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a:solidFill>
                      <a:schemeClr val="lt1"/>
                    </a:solidFill>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b="1" dirty="0">
                    <a:solidFill>
                      <a:schemeClr val="tx1"/>
                    </a:solidFill>
                  </a:rPr>
                  <a:t>可控电流源</a:t>
                </a:r>
              </a:p>
            </p:txBody>
          </p:sp>
          <p:cxnSp>
            <p:nvCxnSpPr>
              <p:cNvPr id="11" name="直接连接符 10"/>
              <p:cNvCxnSpPr>
                <a:stCxn id="8" idx="2"/>
                <a:endCxn id="6" idx="0"/>
              </p:cNvCxnSpPr>
              <p:nvPr/>
            </p:nvCxnSpPr>
            <p:spPr>
              <a:xfrm>
                <a:off x="1537430" y="2070140"/>
                <a:ext cx="334270" cy="278740"/>
              </a:xfrm>
              <a:prstGeom prst="lin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a:stCxn id="9" idx="2"/>
                <a:endCxn id="7" idx="0"/>
              </p:cNvCxnSpPr>
              <p:nvPr/>
            </p:nvCxnSpPr>
            <p:spPr>
              <a:xfrm>
                <a:off x="3937072" y="2070140"/>
                <a:ext cx="0" cy="278740"/>
              </a:xfrm>
              <a:prstGeom prst="lin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cxnSp>
        </p:grpSp>
        <p:sp>
          <p:nvSpPr>
            <p:cNvPr id="18" name="椭圆 17"/>
            <p:cNvSpPr/>
            <p:nvPr/>
          </p:nvSpPr>
          <p:spPr>
            <a:xfrm>
              <a:off x="752892" y="4981426"/>
              <a:ext cx="327309" cy="576065"/>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txBox="1"/>
            <p:nvPr/>
          </p:nvSpPr>
          <p:spPr>
            <a:xfrm>
              <a:off x="752892" y="5949280"/>
              <a:ext cx="1338828" cy="369332"/>
            </a:xfrm>
            <a:prstGeom prst="rect">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a:solidFill>
                    <a:schemeClr val="lt1"/>
                  </a:solidFill>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b="1" dirty="0">
                  <a:solidFill>
                    <a:schemeClr val="tx1"/>
                  </a:solidFill>
                </a:rPr>
                <a:t>非线性电阻</a:t>
              </a:r>
            </a:p>
          </p:txBody>
        </p:sp>
        <p:cxnSp>
          <p:nvCxnSpPr>
            <p:cNvPr id="20" name="直接连接符 19"/>
            <p:cNvCxnSpPr>
              <a:endCxn id="19" idx="0"/>
            </p:cNvCxnSpPr>
            <p:nvPr/>
          </p:nvCxnSpPr>
          <p:spPr>
            <a:xfrm>
              <a:off x="916546" y="5557491"/>
              <a:ext cx="505760" cy="391789"/>
            </a:xfrm>
            <a:prstGeom prst="lin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cxnSp>
      </p:grpSp>
      <p:sp>
        <p:nvSpPr>
          <p:cNvPr id="24" name="TextBox 23"/>
          <p:cNvSpPr txBox="1"/>
          <p:nvPr/>
        </p:nvSpPr>
        <p:spPr>
          <a:xfrm>
            <a:off x="5724128" y="5045499"/>
            <a:ext cx="3175552" cy="707886"/>
          </a:xfrm>
          <a:prstGeom prst="rect">
            <a:avLst/>
          </a:prstGeom>
          <a:noFill/>
        </p:spPr>
        <p:txBody>
          <a:bodyPr wrap="square" rtlCol="0">
            <a:spAutoFit/>
          </a:bodyPr>
          <a:lstStyle/>
          <a:p>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rPr>
              <a:t>电路的关系可以用如下的微分方程来描述</a:t>
            </a:r>
          </a:p>
        </p:txBody>
      </p:sp>
      <p:pic>
        <p:nvPicPr>
          <p:cNvPr id="26"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0815" y="4455648"/>
            <a:ext cx="2191797" cy="525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17486" y="5852839"/>
            <a:ext cx="2849733" cy="82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17609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神经网络解决优化问题</a:t>
            </a:r>
          </a:p>
        </p:txBody>
      </p:sp>
      <p:sp>
        <p:nvSpPr>
          <p:cNvPr id="3" name="内容占位符 2"/>
          <p:cNvSpPr>
            <a:spLocks noGrp="1"/>
          </p:cNvSpPr>
          <p:nvPr>
            <p:ph idx="1"/>
          </p:nvPr>
        </p:nvSpPr>
        <p:spPr>
          <a:xfrm>
            <a:off x="457200" y="1600201"/>
            <a:ext cx="8229600" cy="460647"/>
          </a:xfrm>
        </p:spPr>
        <p:txBody>
          <a:bodyPr/>
          <a:lstStyle/>
          <a:p>
            <a:r>
              <a:rPr lang="zh-CN" altLang="en-US" dirty="0"/>
              <a:t>问题：电路是否稳定？</a:t>
            </a:r>
            <a:endParaRPr lang="en-US" altLang="zh-CN"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2622924"/>
            <a:ext cx="4210444" cy="9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891461" y="3774231"/>
            <a:ext cx="800219" cy="461665"/>
          </a:xfrm>
          <a:prstGeom prst="rect">
            <a:avLst/>
          </a:prstGeom>
          <a:noFill/>
        </p:spPr>
        <p:txBody>
          <a:bodyPr wrap="none" rtlCol="0">
            <a:spAutoFit/>
          </a:bodyPr>
          <a:lstStyle/>
          <a:p>
            <a:r>
              <a:rPr lang="zh-CN" altLang="en-US" sz="2400" b="1" dirty="0">
                <a:solidFill>
                  <a:srgbClr val="0070C0"/>
                </a:solidFill>
                <a:effectLst>
                  <a:outerShdw dist="38100" dir="2700000" algn="tl">
                    <a:srgbClr val="000000"/>
                  </a:outerShdw>
                </a:effectLst>
                <a:latin typeface="微软雅黑" pitchFamily="34" charset="-122"/>
                <a:ea typeface="微软雅黑" pitchFamily="34" charset="-122"/>
              </a:rPr>
              <a:t>求导</a:t>
            </a:r>
          </a:p>
        </p:txBody>
      </p:sp>
      <p:sp>
        <p:nvSpPr>
          <p:cNvPr id="5" name="矩形 4"/>
          <p:cNvSpPr/>
          <p:nvPr/>
        </p:nvSpPr>
        <p:spPr>
          <a:xfrm>
            <a:off x="539552" y="2235058"/>
            <a:ext cx="4793300" cy="461665"/>
          </a:xfrm>
          <a:prstGeom prst="rect">
            <a:avLst/>
          </a:prstGeom>
        </p:spPr>
        <p:txBody>
          <a:bodyPr wrap="none">
            <a:spAutoFit/>
          </a:bodyPr>
          <a:lstStyle/>
          <a:p>
            <a:pPr marL="342900" indent="-342900">
              <a:buFont typeface="Wingdings" pitchFamily="2" charset="2"/>
              <a:buChar char="p"/>
            </a:pPr>
            <a:r>
              <a:rPr lang="zh-CN" altLang="en-US" sz="2400" b="1" dirty="0">
                <a:solidFill>
                  <a:srgbClr val="0070C0"/>
                </a:solidFill>
                <a:effectLst>
                  <a:outerShdw dist="38100" dir="2700000" algn="tl">
                    <a:srgbClr val="000000"/>
                  </a:outerShdw>
                </a:effectLst>
                <a:latin typeface="微软雅黑" pitchFamily="34" charset="-122"/>
                <a:ea typeface="微软雅黑" pitchFamily="34" charset="-122"/>
              </a:rPr>
              <a:t>类似</a:t>
            </a:r>
            <a:r>
              <a:rPr lang="en-US" altLang="zh-CN" sz="2400" b="1" dirty="0">
                <a:solidFill>
                  <a:srgbClr val="0070C0"/>
                </a:solidFill>
                <a:effectLst>
                  <a:outerShdw dist="38100" dir="2700000" algn="tl">
                    <a:srgbClr val="000000"/>
                  </a:outerShdw>
                </a:effectLst>
                <a:latin typeface="微软雅黑" pitchFamily="34" charset="-122"/>
                <a:ea typeface="微软雅黑" pitchFamily="34" charset="-122"/>
              </a:rPr>
              <a:t>HM</a:t>
            </a:r>
            <a:r>
              <a:rPr lang="zh-CN" altLang="en-US" sz="2400" b="1" dirty="0">
                <a:solidFill>
                  <a:srgbClr val="0070C0"/>
                </a:solidFill>
                <a:effectLst>
                  <a:outerShdw dist="38100" dir="2700000" algn="tl">
                    <a:srgbClr val="000000"/>
                  </a:outerShdw>
                </a:effectLst>
                <a:latin typeface="微软雅黑" pitchFamily="34" charset="-122"/>
                <a:ea typeface="微软雅黑" pitchFamily="34" charset="-122"/>
              </a:rPr>
              <a:t>，构造如下的能量函数</a:t>
            </a:r>
          </a:p>
        </p:txBody>
      </p:sp>
      <p:sp>
        <p:nvSpPr>
          <p:cNvPr id="10" name="TextBox 9"/>
          <p:cNvSpPr txBox="1"/>
          <p:nvPr/>
        </p:nvSpPr>
        <p:spPr>
          <a:xfrm>
            <a:off x="956873" y="6128565"/>
            <a:ext cx="2954655" cy="461665"/>
          </a:xfrm>
          <a:prstGeom prst="rect">
            <a:avLst/>
          </a:prstGeom>
          <a:noFill/>
        </p:spPr>
        <p:txBody>
          <a:bodyPr wrap="none" rtlCol="0">
            <a:spAutoFit/>
          </a:bodyPr>
          <a:lstStyle/>
          <a:p>
            <a:r>
              <a:rPr lang="zh-CN" altLang="en-US" sz="2400" b="1" dirty="0">
                <a:solidFill>
                  <a:srgbClr val="0070C0"/>
                </a:solidFill>
                <a:effectLst>
                  <a:outerShdw dist="38100" dir="2700000" algn="tl">
                    <a:srgbClr val="000000"/>
                  </a:outerShdw>
                </a:effectLst>
                <a:latin typeface="微软雅黑" pitchFamily="34" charset="-122"/>
                <a:ea typeface="微软雅黑" pitchFamily="34" charset="-122"/>
              </a:rPr>
              <a:t>因此电路是稳定的。</a:t>
            </a:r>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4694" y="3717032"/>
            <a:ext cx="4752528" cy="2510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0104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神经网络解决优化问题</a:t>
            </a:r>
          </a:p>
        </p:txBody>
      </p:sp>
      <p:sp>
        <p:nvSpPr>
          <p:cNvPr id="3" name="内容占位符 2"/>
          <p:cNvSpPr>
            <a:spLocks noGrp="1"/>
          </p:cNvSpPr>
          <p:nvPr>
            <p:ph idx="1"/>
          </p:nvPr>
        </p:nvSpPr>
        <p:spPr>
          <a:xfrm>
            <a:off x="457200" y="1600201"/>
            <a:ext cx="8229600" cy="460648"/>
          </a:xfrm>
        </p:spPr>
        <p:txBody>
          <a:bodyPr/>
          <a:lstStyle/>
          <a:p>
            <a:r>
              <a:rPr lang="zh-CN" altLang="en-US" dirty="0"/>
              <a:t>例子：取</a:t>
            </a:r>
          </a:p>
        </p:txBody>
      </p:sp>
      <p:pic>
        <p:nvPicPr>
          <p:cNvPr id="922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69654" y="1603829"/>
            <a:ext cx="1438250" cy="3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835886" y="2590001"/>
            <a:ext cx="1467068" cy="400110"/>
          </a:xfrm>
          <a:prstGeom prst="rect">
            <a:avLst/>
          </a:prstGeom>
          <a:noFill/>
        </p:spPr>
        <p:txBody>
          <a:bodyPr wrap="none" rtlCol="0">
            <a:spAutoFit/>
          </a:bodyPr>
          <a:lstStyle/>
          <a:p>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能量函数：</a:t>
            </a:r>
          </a:p>
        </p:txBody>
      </p:sp>
      <p:sp>
        <p:nvSpPr>
          <p:cNvPr id="5" name="TextBox 4"/>
          <p:cNvSpPr txBox="1"/>
          <p:nvPr/>
        </p:nvSpPr>
        <p:spPr>
          <a:xfrm>
            <a:off x="624317" y="4808548"/>
            <a:ext cx="4397212" cy="1015663"/>
          </a:xfrm>
          <a:prstGeom prst="rect">
            <a:avLst/>
          </a:prstGeom>
          <a:noFill/>
        </p:spPr>
        <p:txBody>
          <a:bodyPr wrap="square" rtlCol="0">
            <a:spAutoFit/>
          </a:bodyPr>
          <a:lstStyle/>
          <a:p>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罚函数法，由于罚项的存在使得到的最优解可能不精确。但随着处罚力度的加大，近似解会越来越靠近最优解。</a:t>
            </a:r>
          </a:p>
        </p:txBody>
      </p:sp>
      <p:pic>
        <p:nvPicPr>
          <p:cNvPr id="9224" name="Picture 8" descr="E:\学习\智能控制-信息学院春季\Neural Network\反馈网络\ex2.png"/>
          <p:cNvPicPr>
            <a:picLocks noChangeAspect="1" noChangeArrowheads="1"/>
          </p:cNvPicPr>
          <p:nvPr/>
        </p:nvPicPr>
        <p:blipFill rotWithShape="1">
          <a:blip r:embed="rId4">
            <a:extLst>
              <a:ext uri="{28A0092B-C50C-407E-A947-70E740481C1C}">
                <a14:useLocalDpi xmlns:a14="http://schemas.microsoft.com/office/drawing/2010/main" val="0"/>
              </a:ext>
            </a:extLst>
          </a:blip>
          <a:srcRect l="4518" t="5053" r="7330" b="3991"/>
          <a:stretch/>
        </p:blipFill>
        <p:spPr bwMode="auto">
          <a:xfrm>
            <a:off x="5324800" y="2236571"/>
            <a:ext cx="3819200" cy="4004788"/>
          </a:xfrm>
          <a:prstGeom prst="rect">
            <a:avLst/>
          </a:prstGeom>
          <a:noFill/>
          <a:extLst>
            <a:ext uri="{909E8E84-426E-40DD-AFC4-6F175D3DCCD1}">
              <a14:hiddenFill xmlns:a14="http://schemas.microsoft.com/office/drawing/2010/main">
                <a:solidFill>
                  <a:srgbClr val="FFFFFF"/>
                </a:solidFill>
              </a14:hiddenFill>
            </a:ext>
          </a:extLst>
        </p:spPr>
      </p:pic>
      <p:pic>
        <p:nvPicPr>
          <p:cNvPr id="9225"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23928" y="1592840"/>
            <a:ext cx="2041199" cy="3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6"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5740" y="2996952"/>
            <a:ext cx="4108308" cy="165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27584" y="2189891"/>
            <a:ext cx="2481770" cy="400110"/>
          </a:xfrm>
          <a:prstGeom prst="rect">
            <a:avLst/>
          </a:prstGeom>
          <a:noFill/>
        </p:spPr>
        <p:txBody>
          <a:bodyPr wrap="none" rtlCol="0">
            <a:spAutoFit/>
          </a:bodyPr>
          <a:lstStyle/>
          <a:p>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显然最优解为</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v=0</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a:t>
            </a:r>
          </a:p>
        </p:txBody>
      </p:sp>
    </p:spTree>
    <p:extLst>
      <p:ext uri="{BB962C8B-B14F-4D97-AF65-F5344CB8AC3E}">
        <p14:creationId xmlns:p14="http://schemas.microsoft.com/office/powerpoint/2010/main" val="7327963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神经网络解决非线性规划</a:t>
            </a:r>
          </a:p>
        </p:txBody>
      </p:sp>
      <p:sp>
        <p:nvSpPr>
          <p:cNvPr id="3" name="内容占位符 2"/>
          <p:cNvSpPr>
            <a:spLocks noGrp="1"/>
          </p:cNvSpPr>
          <p:nvPr>
            <p:ph idx="1"/>
          </p:nvPr>
        </p:nvSpPr>
        <p:spPr>
          <a:xfrm>
            <a:off x="457200" y="1600201"/>
            <a:ext cx="8229600" cy="1108720"/>
          </a:xfrm>
        </p:spPr>
        <p:txBody>
          <a:bodyPr/>
          <a:lstStyle/>
          <a:p>
            <a:r>
              <a:rPr lang="zh-CN" altLang="en-US" dirty="0"/>
              <a:t>上述神经网络电路实现时需要一个积分放大器及非线性电阻，其实现原理图如下：</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3068960"/>
            <a:ext cx="3413820" cy="2577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7591" y="3068960"/>
            <a:ext cx="3567284" cy="266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88669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神经网络解决非线性规划</a:t>
            </a:r>
          </a:p>
        </p:txBody>
      </p:sp>
      <p:pic>
        <p:nvPicPr>
          <p:cNvPr id="5" name="内容占位符 4"/>
          <p:cNvPicPr>
            <a:picLocks noGrp="1" noChangeAspect="1"/>
          </p:cNvPicPr>
          <p:nvPr>
            <p:ph idx="1"/>
          </p:nvPr>
        </p:nvPicPr>
        <p:blipFill>
          <a:blip r:embed="rId2" cstate="print">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13792" y="620688"/>
            <a:ext cx="8316416" cy="6237312"/>
          </a:xfrm>
        </p:spPr>
      </p:pic>
    </p:spTree>
    <p:extLst>
      <p:ext uri="{BB962C8B-B14F-4D97-AF65-F5344CB8AC3E}">
        <p14:creationId xmlns:p14="http://schemas.microsoft.com/office/powerpoint/2010/main" val="16290133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神经网络解决优化问题</a:t>
            </a:r>
          </a:p>
        </p:txBody>
      </p:sp>
      <p:sp>
        <p:nvSpPr>
          <p:cNvPr id="3" name="内容占位符 2"/>
          <p:cNvSpPr>
            <a:spLocks noGrp="1"/>
          </p:cNvSpPr>
          <p:nvPr>
            <p:ph idx="1"/>
          </p:nvPr>
        </p:nvSpPr>
        <p:spPr>
          <a:xfrm>
            <a:off x="457200" y="1600201"/>
            <a:ext cx="8229600" cy="532656"/>
          </a:xfrm>
        </p:spPr>
        <p:txBody>
          <a:bodyPr/>
          <a:lstStyle/>
          <a:p>
            <a:r>
              <a:rPr lang="zh-CN" altLang="en-US" dirty="0"/>
              <a:t>能量函数也可取：</a:t>
            </a:r>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1369" y="2060848"/>
            <a:ext cx="4032448" cy="1000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00192" y="2368536"/>
            <a:ext cx="2347739" cy="3850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305689" y="2360995"/>
            <a:ext cx="697627" cy="400110"/>
          </a:xfrm>
          <a:prstGeom prst="rect">
            <a:avLst/>
          </a:prstGeom>
          <a:noFill/>
        </p:spPr>
        <p:txBody>
          <a:bodyPr wrap="none" rtlCol="0">
            <a:spAutoFit/>
          </a:bodyPr>
          <a:lstStyle/>
          <a:p>
            <a:r>
              <a:rPr lang="zh-CN" altLang="en-US" sz="2000" b="1" dirty="0">
                <a:solidFill>
                  <a:srgbClr val="0070C0"/>
                </a:solidFill>
                <a:effectLst>
                  <a:outerShdw dist="38100" dir="2700000" algn="tl">
                    <a:srgbClr val="000000"/>
                  </a:outerShdw>
                </a:effectLst>
                <a:latin typeface="微软雅黑" pitchFamily="34" charset="-122"/>
                <a:ea typeface="微软雅黑" pitchFamily="34" charset="-122"/>
              </a:rPr>
              <a:t>其中</a:t>
            </a:r>
          </a:p>
        </p:txBody>
      </p:sp>
      <p:sp>
        <p:nvSpPr>
          <p:cNvPr id="7" name="TextBox 6"/>
          <p:cNvSpPr txBox="1"/>
          <p:nvPr/>
        </p:nvSpPr>
        <p:spPr>
          <a:xfrm>
            <a:off x="1049032" y="3728192"/>
            <a:ext cx="2492990" cy="400110"/>
          </a:xfrm>
          <a:prstGeom prst="rect">
            <a:avLst/>
          </a:prstGeom>
          <a:noFill/>
        </p:spPr>
        <p:txBody>
          <a:bodyPr wrap="none" rtlCol="0">
            <a:spAutoFit/>
          </a:bodyPr>
          <a:lstStyle/>
          <a:p>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其对应的神经元为：</a:t>
            </a:r>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944" y="3478247"/>
            <a:ext cx="3498035" cy="9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0359" y="4378247"/>
            <a:ext cx="5192772" cy="86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1021944" y="3078137"/>
            <a:ext cx="4031873" cy="400110"/>
          </a:xfrm>
          <a:prstGeom prst="rect">
            <a:avLst/>
          </a:prstGeom>
          <a:noFill/>
        </p:spPr>
        <p:txBody>
          <a:bodyPr wrap="none" rtlCol="0">
            <a:spAutoFit/>
          </a:bodyPr>
          <a:lstStyle/>
          <a:p>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注意到，这就是传统的罚函数法。</a:t>
            </a:r>
          </a:p>
        </p:txBody>
      </p:sp>
      <p:sp>
        <p:nvSpPr>
          <p:cNvPr id="5" name="TextBox 4"/>
          <p:cNvSpPr txBox="1"/>
          <p:nvPr/>
        </p:nvSpPr>
        <p:spPr>
          <a:xfrm>
            <a:off x="1071096" y="5589240"/>
            <a:ext cx="7598899" cy="1015663"/>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just"/>
            <a:r>
              <a:rPr lang="en-US" altLang="zh-CN" sz="2000" b="1" dirty="0">
                <a:latin typeface="Times New Roman" pitchFamily="18" charset="0"/>
                <a:cs typeface="Times New Roman" pitchFamily="18" charset="0"/>
              </a:rPr>
              <a:t>C.-Y. </a:t>
            </a:r>
            <a:r>
              <a:rPr lang="en-US" altLang="zh-CN" sz="2000" b="1" dirty="0" err="1">
                <a:latin typeface="Times New Roman" pitchFamily="18" charset="0"/>
                <a:cs typeface="Times New Roman" pitchFamily="18" charset="0"/>
              </a:rPr>
              <a:t>Maa</a:t>
            </a:r>
            <a:r>
              <a:rPr lang="en-US" altLang="zh-CN" sz="2000" b="1" dirty="0">
                <a:latin typeface="Times New Roman" pitchFamily="18" charset="0"/>
                <a:cs typeface="Times New Roman" pitchFamily="18" charset="0"/>
              </a:rPr>
              <a:t>, M. A. </a:t>
            </a:r>
            <a:r>
              <a:rPr lang="en-US" altLang="zh-CN" sz="2000" b="1" dirty="0" err="1">
                <a:latin typeface="Times New Roman" pitchFamily="18" charset="0"/>
                <a:cs typeface="Times New Roman" pitchFamily="18" charset="0"/>
              </a:rPr>
              <a:t>Shanblatt</a:t>
            </a:r>
            <a:r>
              <a:rPr lang="en-US" altLang="zh-CN" sz="2000" b="1" dirty="0">
                <a:latin typeface="Times New Roman" pitchFamily="18" charset="0"/>
                <a:cs typeface="Times New Roman" pitchFamily="18" charset="0"/>
              </a:rPr>
              <a:t>, “</a:t>
            </a:r>
            <a:r>
              <a:rPr lang="en-US" altLang="zh-CN" sz="2000" b="1" dirty="0">
                <a:solidFill>
                  <a:srgbClr val="FF0000"/>
                </a:solidFill>
                <a:latin typeface="Times New Roman" pitchFamily="18" charset="0"/>
                <a:cs typeface="Times New Roman" pitchFamily="18" charset="0"/>
              </a:rPr>
              <a:t>Linear and quadratic programming neural network analysis</a:t>
            </a:r>
            <a:r>
              <a:rPr lang="en-US" altLang="zh-CN" sz="2000" b="1" dirty="0">
                <a:latin typeface="Times New Roman" pitchFamily="18" charset="0"/>
                <a:cs typeface="Times New Roman" pitchFamily="18" charset="0"/>
              </a:rPr>
              <a:t>”, </a:t>
            </a:r>
            <a:r>
              <a:rPr lang="en-US" altLang="zh-CN" sz="2000" b="1" i="1" dirty="0">
                <a:latin typeface="Times New Roman" pitchFamily="18" charset="0"/>
                <a:cs typeface="Times New Roman" pitchFamily="18" charset="0"/>
              </a:rPr>
              <a:t>IEEE Transactions on Neural Network</a:t>
            </a:r>
            <a:r>
              <a:rPr lang="en-US" altLang="zh-CN" sz="2000" b="1" dirty="0">
                <a:latin typeface="Times New Roman" pitchFamily="18" charset="0"/>
                <a:cs typeface="Times New Roman" pitchFamily="18" charset="0"/>
              </a:rPr>
              <a:t>, Vol.3, No.4, 1992 </a:t>
            </a:r>
            <a:endParaRPr lang="zh-CN" altLang="en-US" sz="2000" b="1" dirty="0">
              <a:latin typeface="Times New Roman" pitchFamily="18" charset="0"/>
              <a:cs typeface="Times New Roman" pitchFamily="18" charset="0"/>
            </a:endParaRPr>
          </a:p>
        </p:txBody>
      </p:sp>
    </p:spTree>
    <p:extLst>
      <p:ext uri="{BB962C8B-B14F-4D97-AF65-F5344CB8AC3E}">
        <p14:creationId xmlns:p14="http://schemas.microsoft.com/office/powerpoint/2010/main" val="39140419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神经网络解决优化问题</a:t>
            </a:r>
          </a:p>
        </p:txBody>
      </p:sp>
      <p:sp>
        <p:nvSpPr>
          <p:cNvPr id="3" name="内容占位符 2"/>
          <p:cNvSpPr>
            <a:spLocks noGrp="1"/>
          </p:cNvSpPr>
          <p:nvPr>
            <p:ph idx="1"/>
          </p:nvPr>
        </p:nvSpPr>
        <p:spPr>
          <a:xfrm>
            <a:off x="457200" y="1600201"/>
            <a:ext cx="8229600" cy="604664"/>
          </a:xfrm>
        </p:spPr>
        <p:txBody>
          <a:bodyPr/>
          <a:lstStyle/>
          <a:p>
            <a:r>
              <a:rPr lang="zh-CN" altLang="en-US" dirty="0"/>
              <a:t>考虑下面带有等式约束的优化问题</a:t>
            </a:r>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2163967"/>
            <a:ext cx="4053458" cy="1236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a:spLocks/>
          </p:cNvSpPr>
          <p:nvPr/>
        </p:nvSpPr>
        <p:spPr bwMode="auto">
          <a:xfrm>
            <a:off x="467544" y="3501008"/>
            <a:ext cx="8229600" cy="604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Wingdings" pitchFamily="2" charset="2"/>
              <a:buChar char="Ø"/>
              <a:defRPr sz="2400" b="1">
                <a:solidFill>
                  <a:srgbClr val="C00000"/>
                </a:solidFill>
                <a:effectLst>
                  <a:outerShdw dist="38100" dir="2700000" algn="tl">
                    <a:srgbClr val="000000"/>
                  </a:outerShdw>
                </a:effectLst>
                <a:latin typeface="微软雅黑" pitchFamily="34" charset="-122"/>
                <a:ea typeface="微软雅黑" pitchFamily="34" charset="-122"/>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zh-CN" altLang="en-US" dirty="0">
                <a:solidFill>
                  <a:srgbClr val="0070C0"/>
                </a:solidFill>
                <a:effectLst>
                  <a:outerShdw dist="38100" dir="2700000" algn="tl">
                    <a:srgbClr val="3333CC"/>
                  </a:outerShdw>
                </a:effectLst>
              </a:rPr>
              <a:t>定义</a:t>
            </a:r>
            <a:r>
              <a:rPr lang="en-US" altLang="zh-CN" dirty="0">
                <a:solidFill>
                  <a:srgbClr val="0070C0"/>
                </a:solidFill>
                <a:effectLst>
                  <a:outerShdw dist="38100" dir="2700000" algn="tl">
                    <a:srgbClr val="3333CC"/>
                  </a:outerShdw>
                </a:effectLst>
              </a:rPr>
              <a:t>Lagrange</a:t>
            </a:r>
            <a:r>
              <a:rPr lang="zh-CN" altLang="en-US" dirty="0">
                <a:solidFill>
                  <a:srgbClr val="0070C0"/>
                </a:solidFill>
                <a:effectLst>
                  <a:outerShdw dist="38100" dir="2700000" algn="tl">
                    <a:srgbClr val="3333CC"/>
                  </a:outerShdw>
                </a:effectLst>
              </a:rPr>
              <a:t>函数：</a:t>
            </a:r>
          </a:p>
        </p:txBody>
      </p:sp>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936" y="3568901"/>
            <a:ext cx="3816424" cy="436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8" name="内容占位符 2"/>
              <p:cNvSpPr txBox="1">
                <a:spLocks/>
              </p:cNvSpPr>
              <p:nvPr/>
            </p:nvSpPr>
            <p:spPr bwMode="auto">
              <a:xfrm>
                <a:off x="486537" y="4221088"/>
                <a:ext cx="8229600" cy="878396"/>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Wingdings" pitchFamily="2" charset="2"/>
                  <a:buChar char="Ø"/>
                  <a:defRPr sz="2400" b="1">
                    <a:solidFill>
                      <a:srgbClr val="C00000"/>
                    </a:solidFill>
                    <a:effectLst>
                      <a:outerShdw dist="38100" dir="2700000" algn="tl">
                        <a:srgbClr val="000000"/>
                      </a:outerShdw>
                    </a:effectLst>
                    <a:latin typeface="微软雅黑" pitchFamily="34" charset="-122"/>
                    <a:ea typeface="微软雅黑" pitchFamily="34" charset="-122"/>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en-US" altLang="zh-CN" dirty="0">
                    <a:solidFill>
                      <a:srgbClr val="0070C0"/>
                    </a:solidFill>
                    <a:effectLst>
                      <a:outerShdw dist="38100" dir="2700000" algn="tl">
                        <a:srgbClr val="3333CC"/>
                      </a:outerShdw>
                    </a:effectLst>
                  </a:rPr>
                  <a:t>KKT</a:t>
                </a:r>
                <a:r>
                  <a:rPr lang="zh-CN" altLang="en-US" dirty="0">
                    <a:solidFill>
                      <a:srgbClr val="0070C0"/>
                    </a:solidFill>
                    <a:effectLst>
                      <a:outerShdw dist="38100" dir="2700000" algn="tl">
                        <a:srgbClr val="3333CC"/>
                      </a:outerShdw>
                    </a:effectLst>
                  </a:rPr>
                  <a:t>条件：如果原问题是凸优化问题，  </a:t>
                </a:r>
                <a14:m>
                  <m:oMath xmlns:m="http://schemas.openxmlformats.org/officeDocument/2006/math">
                    <m:sSup>
                      <m:sSupPr>
                        <m:ctrlPr>
                          <a:rPr lang="en-US" altLang="zh-CN" i="1">
                            <a:solidFill>
                              <a:srgbClr val="0070C0"/>
                            </a:solidFill>
                            <a:effectLst>
                              <a:outerShdw dist="38100" dir="2700000" algn="tl">
                                <a:srgbClr val="3333CC"/>
                              </a:outerShdw>
                            </a:effectLst>
                            <a:latin typeface="Cambria Math" panose="02040503050406030204" pitchFamily="18" charset="0"/>
                          </a:rPr>
                        </m:ctrlPr>
                      </m:sSupPr>
                      <m:e>
                        <m:r>
                          <a:rPr lang="en-US" altLang="zh-CN">
                            <a:solidFill>
                              <a:srgbClr val="0070C0"/>
                            </a:solidFill>
                            <a:effectLst>
                              <a:outerShdw dist="38100" dir="2700000" algn="tl">
                                <a:srgbClr val="3333CC"/>
                              </a:outerShdw>
                            </a:effectLst>
                            <a:latin typeface="Cambria Math"/>
                          </a:rPr>
                          <m:t>𝒙</m:t>
                        </m:r>
                      </m:e>
                      <m:sup>
                        <m:r>
                          <a:rPr lang="en-US" altLang="zh-CN">
                            <a:solidFill>
                              <a:srgbClr val="0070C0"/>
                            </a:solidFill>
                            <a:effectLst>
                              <a:outerShdw dist="38100" dir="2700000" algn="tl">
                                <a:srgbClr val="3333CC"/>
                              </a:outerShdw>
                            </a:effectLst>
                            <a:latin typeface="Cambria Math"/>
                          </a:rPr>
                          <m:t>∗</m:t>
                        </m:r>
                      </m:sup>
                    </m:sSup>
                  </m:oMath>
                </a14:m>
                <a:r>
                  <a:rPr lang="zh-CN" altLang="en-US" dirty="0">
                    <a:solidFill>
                      <a:srgbClr val="0070C0"/>
                    </a:solidFill>
                    <a:effectLst>
                      <a:outerShdw dist="38100" dir="2700000" algn="tl">
                        <a:srgbClr val="3333CC"/>
                      </a:outerShdw>
                    </a:effectLst>
                  </a:rPr>
                  <a:t>是优化问题的（局部）最小值点，那么存在一个向量</a:t>
                </a:r>
                <a14:m>
                  <m:oMath xmlns:m="http://schemas.openxmlformats.org/officeDocument/2006/math">
                    <m:sSup>
                      <m:sSupPr>
                        <m:ctrlPr>
                          <a:rPr lang="en-US" altLang="zh-CN" i="1">
                            <a:solidFill>
                              <a:srgbClr val="0070C0"/>
                            </a:solidFill>
                            <a:effectLst>
                              <a:outerShdw dist="38100" dir="2700000" algn="tl">
                                <a:srgbClr val="3333CC"/>
                              </a:outerShdw>
                            </a:effectLst>
                            <a:latin typeface="Cambria Math" panose="02040503050406030204" pitchFamily="18" charset="0"/>
                          </a:rPr>
                        </m:ctrlPr>
                      </m:sSupPr>
                      <m:e>
                        <m:r>
                          <a:rPr lang="zh-CN" altLang="en-US">
                            <a:solidFill>
                              <a:srgbClr val="0070C0"/>
                            </a:solidFill>
                            <a:effectLst>
                              <a:outerShdw dist="38100" dir="2700000" algn="tl">
                                <a:srgbClr val="3333CC"/>
                              </a:outerShdw>
                            </a:effectLst>
                            <a:latin typeface="Cambria Math"/>
                          </a:rPr>
                          <m:t>𝝀</m:t>
                        </m:r>
                      </m:e>
                      <m:sup>
                        <m:r>
                          <a:rPr lang="en-US" altLang="zh-CN">
                            <a:solidFill>
                              <a:srgbClr val="0070C0"/>
                            </a:solidFill>
                            <a:effectLst>
                              <a:outerShdw dist="38100" dir="2700000" algn="tl">
                                <a:srgbClr val="3333CC"/>
                              </a:outerShdw>
                            </a:effectLst>
                            <a:latin typeface="Cambria Math"/>
                          </a:rPr>
                          <m:t>∗</m:t>
                        </m:r>
                      </m:sup>
                    </m:sSup>
                  </m:oMath>
                </a14:m>
                <a:r>
                  <a:rPr lang="zh-CN" altLang="en-US" dirty="0">
                    <a:solidFill>
                      <a:srgbClr val="0070C0"/>
                    </a:solidFill>
                    <a:effectLst>
                      <a:outerShdw dist="38100" dir="2700000" algn="tl">
                        <a:srgbClr val="3333CC"/>
                      </a:outerShdw>
                    </a:effectLst>
                  </a:rPr>
                  <a:t>满足下式（</a:t>
                </a:r>
                <a14:m>
                  <m:oMath xmlns:m="http://schemas.openxmlformats.org/officeDocument/2006/math">
                    <m:sSup>
                      <m:sSupPr>
                        <m:ctrlPr>
                          <a:rPr lang="en-US" altLang="zh-CN" i="1">
                            <a:solidFill>
                              <a:srgbClr val="0070C0"/>
                            </a:solidFill>
                            <a:effectLst>
                              <a:outerShdw dist="38100" dir="2700000" algn="tl">
                                <a:srgbClr val="3333CC"/>
                              </a:outerShdw>
                            </a:effectLst>
                            <a:latin typeface="Cambria Math" panose="02040503050406030204" pitchFamily="18" charset="0"/>
                          </a:rPr>
                        </m:ctrlPr>
                      </m:sSupPr>
                      <m:e>
                        <m:r>
                          <a:rPr lang="en-US" altLang="zh-CN">
                            <a:solidFill>
                              <a:srgbClr val="0070C0"/>
                            </a:solidFill>
                            <a:effectLst>
                              <a:outerShdw dist="38100" dir="2700000" algn="tl">
                                <a:srgbClr val="3333CC"/>
                              </a:outerShdw>
                            </a:effectLst>
                            <a:latin typeface="Cambria Math"/>
                          </a:rPr>
                          <m:t>(</m:t>
                        </m:r>
                        <m:r>
                          <a:rPr lang="en-US" altLang="zh-CN">
                            <a:solidFill>
                              <a:srgbClr val="0070C0"/>
                            </a:solidFill>
                            <a:effectLst>
                              <a:outerShdw dist="38100" dir="2700000" algn="tl">
                                <a:srgbClr val="3333CC"/>
                              </a:outerShdw>
                            </a:effectLst>
                            <a:latin typeface="Cambria Math"/>
                          </a:rPr>
                          <m:t>𝒙</m:t>
                        </m:r>
                      </m:e>
                      <m:sup>
                        <m:r>
                          <a:rPr lang="en-US" altLang="zh-CN">
                            <a:solidFill>
                              <a:srgbClr val="0070C0"/>
                            </a:solidFill>
                            <a:effectLst>
                              <a:outerShdw dist="38100" dir="2700000" algn="tl">
                                <a:srgbClr val="3333CC"/>
                              </a:outerShdw>
                            </a:effectLst>
                            <a:latin typeface="Cambria Math"/>
                          </a:rPr>
                          <m:t>∗</m:t>
                        </m:r>
                      </m:sup>
                    </m:sSup>
                    <m:sSup>
                      <m:sSupPr>
                        <m:ctrlPr>
                          <a:rPr lang="en-US" altLang="zh-CN" i="1">
                            <a:solidFill>
                              <a:srgbClr val="0070C0"/>
                            </a:solidFill>
                            <a:effectLst>
                              <a:outerShdw dist="38100" dir="2700000" algn="tl">
                                <a:srgbClr val="3333CC"/>
                              </a:outerShdw>
                            </a:effectLst>
                            <a:latin typeface="Cambria Math" panose="02040503050406030204" pitchFamily="18" charset="0"/>
                          </a:rPr>
                        </m:ctrlPr>
                      </m:sSupPr>
                      <m:e>
                        <m:r>
                          <a:rPr lang="zh-CN" altLang="en-US">
                            <a:solidFill>
                              <a:srgbClr val="0070C0"/>
                            </a:solidFill>
                            <a:effectLst>
                              <a:outerShdw dist="38100" dir="2700000" algn="tl">
                                <a:srgbClr val="3333CC"/>
                              </a:outerShdw>
                            </a:effectLst>
                            <a:latin typeface="Cambria Math"/>
                          </a:rPr>
                          <m:t>𝝀</m:t>
                        </m:r>
                      </m:e>
                      <m:sup>
                        <m:r>
                          <a:rPr lang="en-US" altLang="zh-CN">
                            <a:solidFill>
                              <a:srgbClr val="0070C0"/>
                            </a:solidFill>
                            <a:effectLst>
                              <a:outerShdw dist="38100" dir="2700000" algn="tl">
                                <a:srgbClr val="3333CC"/>
                              </a:outerShdw>
                            </a:effectLst>
                            <a:latin typeface="Cambria Math"/>
                          </a:rPr>
                          <m:t>∗</m:t>
                        </m:r>
                      </m:sup>
                    </m:sSup>
                    <m:r>
                      <a:rPr lang="en-US" altLang="zh-CN">
                        <a:solidFill>
                          <a:srgbClr val="0070C0"/>
                        </a:solidFill>
                        <a:effectLst>
                          <a:outerShdw dist="38100" dir="2700000" algn="tl">
                            <a:srgbClr val="3333CC"/>
                          </a:outerShdw>
                        </a:effectLst>
                        <a:latin typeface="Cambria Math"/>
                      </a:rPr>
                      <m:t>)</m:t>
                    </m:r>
                  </m:oMath>
                </a14:m>
                <a:r>
                  <a:rPr lang="zh-CN" altLang="en-US" dirty="0">
                    <a:solidFill>
                      <a:srgbClr val="0070C0"/>
                    </a:solidFill>
                    <a:effectLst>
                      <a:outerShdw dist="38100" dir="2700000" algn="tl">
                        <a:srgbClr val="3333CC"/>
                      </a:outerShdw>
                    </a:effectLst>
                  </a:rPr>
                  <a:t>）</a:t>
                </a:r>
              </a:p>
            </p:txBody>
          </p:sp>
        </mc:Choice>
        <mc:Fallback xmlns="">
          <p:sp>
            <p:nvSpPr>
              <p:cNvPr id="8" name="内容占位符 2"/>
              <p:cNvSpPr txBox="1">
                <a:spLocks noRot="1" noChangeAspect="1" noMove="1" noResize="1" noEditPoints="1" noAdjustHandles="1" noChangeArrowheads="1" noChangeShapeType="1" noTextEdit="1"/>
              </p:cNvSpPr>
              <p:nvPr/>
            </p:nvSpPr>
            <p:spPr bwMode="auto">
              <a:xfrm>
                <a:off x="486537" y="4221088"/>
                <a:ext cx="8229600" cy="878396"/>
              </a:xfrm>
              <a:prstGeom prst="rect">
                <a:avLst/>
              </a:prstGeom>
              <a:blipFill rotWithShape="1">
                <a:blip r:embed="rId4"/>
                <a:stretch>
                  <a:fillRect l="-1037" t="-5517" b="-5241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pic>
        <p:nvPicPr>
          <p:cNvPr id="1024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111" y="5542484"/>
            <a:ext cx="6485209" cy="50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9118" y="6190556"/>
            <a:ext cx="4186250" cy="454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51140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神经网络解决优化问题</a:t>
            </a:r>
          </a:p>
        </p:txBody>
      </p:sp>
      <p:sp>
        <p:nvSpPr>
          <p:cNvPr id="3" name="内容占位符 2"/>
          <p:cNvSpPr>
            <a:spLocks noGrp="1"/>
          </p:cNvSpPr>
          <p:nvPr>
            <p:ph idx="1"/>
          </p:nvPr>
        </p:nvSpPr>
        <p:spPr>
          <a:xfrm>
            <a:off x="457200" y="1600201"/>
            <a:ext cx="8229600" cy="1396752"/>
          </a:xfrm>
        </p:spPr>
        <p:txBody>
          <a:bodyPr/>
          <a:lstStyle/>
          <a:p>
            <a:r>
              <a:rPr lang="zh-CN" altLang="en-US" dirty="0"/>
              <a:t>解决思路：设计一个反馈神经网络，使其的平衡点和优化问题最优点相同。</a:t>
            </a:r>
            <a:endParaRPr lang="en-US" altLang="zh-CN" dirty="0"/>
          </a:p>
          <a:p>
            <a:r>
              <a:rPr lang="zh-CN" altLang="en-US" dirty="0"/>
              <a:t>设计如下的反馈神经网络：</a:t>
            </a:r>
          </a:p>
        </p:txBody>
      </p:sp>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0488" y="2924944"/>
            <a:ext cx="1975087" cy="61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0709" y="2924944"/>
            <a:ext cx="1799523" cy="61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矩形 3"/>
              <p:cNvSpPr/>
              <p:nvPr/>
            </p:nvSpPr>
            <p:spPr>
              <a:xfrm>
                <a:off x="443247" y="3774176"/>
                <a:ext cx="8377225" cy="830997"/>
              </a:xfrm>
              <a:prstGeom prst="rect">
                <a:avLst/>
              </a:prstGeom>
            </p:spPr>
            <p:txBody>
              <a:bodyPr wrap="square">
                <a:spAutoFit/>
              </a:bodyPr>
              <a:lstStyle/>
              <a:p>
                <a:pPr marL="342900" indent="-342900" algn="just">
                  <a:buFont typeface="Wingdings" pitchFamily="2" charset="2"/>
                  <a:buChar char="Ø"/>
                </a:pP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显然如果</a:t>
                </a:r>
                <a14:m>
                  <m:oMath xmlns:m="http://schemas.openxmlformats.org/officeDocument/2006/math">
                    <m:r>
                      <a:rPr lang="en-US" altLang="zh-CN" sz="2400" b="1">
                        <a:solidFill>
                          <a:srgbClr val="0070C0"/>
                        </a:solidFill>
                        <a:effectLst>
                          <a:outerShdw dist="38100" dir="2700000" algn="tl">
                            <a:srgbClr val="3333CC"/>
                          </a:outerShdw>
                        </a:effectLst>
                        <a:latin typeface="Cambria Math"/>
                        <a:ea typeface="微软雅黑" pitchFamily="34" charset="-122"/>
                      </a:rPr>
                      <m:t>(</m:t>
                    </m:r>
                    <m:sSup>
                      <m:sSup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pPr>
                      <m:e>
                        <m:r>
                          <a:rPr lang="en-US" altLang="zh-CN" sz="2400" b="1">
                            <a:solidFill>
                              <a:srgbClr val="0070C0"/>
                            </a:solidFill>
                            <a:effectLst>
                              <a:outerShdw dist="38100" dir="2700000" algn="tl">
                                <a:srgbClr val="3333CC"/>
                              </a:outerShdw>
                            </a:effectLst>
                            <a:latin typeface="Cambria Math"/>
                            <a:ea typeface="微软雅黑" pitchFamily="34" charset="-122"/>
                          </a:rPr>
                          <m:t>𝒙</m:t>
                        </m:r>
                      </m:e>
                      <m:sup>
                        <m:r>
                          <a:rPr lang="en-US" altLang="zh-CN" sz="2400" b="1">
                            <a:solidFill>
                              <a:srgbClr val="0070C0"/>
                            </a:solidFill>
                            <a:effectLst>
                              <a:outerShdw dist="38100" dir="2700000" algn="tl">
                                <a:srgbClr val="3333CC"/>
                              </a:outerShdw>
                            </a:effectLst>
                            <a:latin typeface="Cambria Math"/>
                            <a:ea typeface="微软雅黑" pitchFamily="34" charset="-122"/>
                          </a:rPr>
                          <m:t>∗</m:t>
                        </m:r>
                      </m:sup>
                    </m:sSup>
                    <m:r>
                      <a:rPr lang="en-US" altLang="zh-CN" sz="2400" b="1">
                        <a:solidFill>
                          <a:srgbClr val="0070C0"/>
                        </a:solidFill>
                        <a:effectLst>
                          <a:outerShdw dist="38100" dir="2700000" algn="tl">
                            <a:srgbClr val="3333CC"/>
                          </a:outerShdw>
                        </a:effectLst>
                        <a:latin typeface="Cambria Math"/>
                        <a:ea typeface="微软雅黑" pitchFamily="34" charset="-122"/>
                      </a:rPr>
                      <m:t>,</m:t>
                    </m:r>
                    <m:sSup>
                      <m:sSup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pPr>
                      <m:e>
                        <m:r>
                          <a:rPr lang="zh-CN" altLang="en-US" sz="2400" b="1">
                            <a:solidFill>
                              <a:srgbClr val="0070C0"/>
                            </a:solidFill>
                            <a:effectLst>
                              <a:outerShdw dist="38100" dir="2700000" algn="tl">
                                <a:srgbClr val="3333CC"/>
                              </a:outerShdw>
                            </a:effectLst>
                            <a:latin typeface="Cambria Math"/>
                            <a:ea typeface="微软雅黑" pitchFamily="34" charset="-122"/>
                          </a:rPr>
                          <m:t>𝝀</m:t>
                        </m:r>
                      </m:e>
                      <m:sup>
                        <m:r>
                          <a:rPr lang="en-US" altLang="zh-CN" sz="2400" b="1">
                            <a:solidFill>
                              <a:srgbClr val="0070C0"/>
                            </a:solidFill>
                            <a:effectLst>
                              <a:outerShdw dist="38100" dir="2700000" algn="tl">
                                <a:srgbClr val="3333CC"/>
                              </a:outerShdw>
                            </a:effectLst>
                            <a:latin typeface="Cambria Math"/>
                            <a:ea typeface="微软雅黑" pitchFamily="34" charset="-122"/>
                          </a:rPr>
                          <m:t>∗</m:t>
                        </m:r>
                      </m:sup>
                    </m:sSup>
                    <m:r>
                      <a:rPr lang="en-US" altLang="zh-CN" sz="2400" b="1">
                        <a:solidFill>
                          <a:srgbClr val="0070C0"/>
                        </a:solidFill>
                        <a:effectLst>
                          <a:outerShdw dist="38100" dir="2700000" algn="tl">
                            <a:srgbClr val="3333CC"/>
                          </a:outerShdw>
                        </a:effectLst>
                        <a:latin typeface="Cambria Math"/>
                        <a:ea typeface="微软雅黑" pitchFamily="34" charset="-122"/>
                      </a:rPr>
                      <m:t>)</m:t>
                    </m:r>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是上述神经网络的平衡点，那么显然</a:t>
                </a:r>
                <a14:m>
                  <m:oMath xmlns:m="http://schemas.openxmlformats.org/officeDocument/2006/math">
                    <m:r>
                      <a:rPr lang="en-US" altLang="zh-CN" sz="2400" b="1">
                        <a:solidFill>
                          <a:srgbClr val="0070C0"/>
                        </a:solidFill>
                        <a:effectLst>
                          <a:outerShdw dist="38100" dir="2700000" algn="tl">
                            <a:srgbClr val="3333CC"/>
                          </a:outerShdw>
                        </a:effectLst>
                        <a:latin typeface="Cambria Math"/>
                        <a:ea typeface="微软雅黑" pitchFamily="34" charset="-122"/>
                      </a:rPr>
                      <m:t>(</m:t>
                    </m:r>
                    <m:sSup>
                      <m:sSup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pPr>
                      <m:e>
                        <m:r>
                          <a:rPr lang="en-US" altLang="zh-CN" sz="2400" b="1">
                            <a:solidFill>
                              <a:srgbClr val="0070C0"/>
                            </a:solidFill>
                            <a:effectLst>
                              <a:outerShdw dist="38100" dir="2700000" algn="tl">
                                <a:srgbClr val="3333CC"/>
                              </a:outerShdw>
                            </a:effectLst>
                            <a:latin typeface="Cambria Math"/>
                            <a:ea typeface="微软雅黑" pitchFamily="34" charset="-122"/>
                          </a:rPr>
                          <m:t>𝒙</m:t>
                        </m:r>
                      </m:e>
                      <m:sup>
                        <m:r>
                          <a:rPr lang="en-US" altLang="zh-CN" sz="2400" b="1">
                            <a:solidFill>
                              <a:srgbClr val="0070C0"/>
                            </a:solidFill>
                            <a:effectLst>
                              <a:outerShdw dist="38100" dir="2700000" algn="tl">
                                <a:srgbClr val="3333CC"/>
                              </a:outerShdw>
                            </a:effectLst>
                            <a:latin typeface="Cambria Math"/>
                            <a:ea typeface="微软雅黑" pitchFamily="34" charset="-122"/>
                          </a:rPr>
                          <m:t>∗</m:t>
                        </m:r>
                      </m:sup>
                    </m:sSup>
                    <m:r>
                      <a:rPr lang="en-US" altLang="zh-CN" sz="2400" b="1">
                        <a:solidFill>
                          <a:srgbClr val="0070C0"/>
                        </a:solidFill>
                        <a:effectLst>
                          <a:outerShdw dist="38100" dir="2700000" algn="tl">
                            <a:srgbClr val="3333CC"/>
                          </a:outerShdw>
                        </a:effectLst>
                        <a:latin typeface="Cambria Math"/>
                        <a:ea typeface="微软雅黑" pitchFamily="34" charset="-122"/>
                      </a:rPr>
                      <m:t>,</m:t>
                    </m:r>
                    <m:sSup>
                      <m:sSup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pPr>
                      <m:e>
                        <m:r>
                          <a:rPr lang="zh-CN" altLang="en-US" sz="2400" b="1">
                            <a:solidFill>
                              <a:srgbClr val="0070C0"/>
                            </a:solidFill>
                            <a:effectLst>
                              <a:outerShdw dist="38100" dir="2700000" algn="tl">
                                <a:srgbClr val="3333CC"/>
                              </a:outerShdw>
                            </a:effectLst>
                            <a:latin typeface="Cambria Math"/>
                            <a:ea typeface="微软雅黑" pitchFamily="34" charset="-122"/>
                          </a:rPr>
                          <m:t>𝝀</m:t>
                        </m:r>
                      </m:e>
                      <m:sup>
                        <m:r>
                          <a:rPr lang="en-US" altLang="zh-CN" sz="2400" b="1">
                            <a:solidFill>
                              <a:srgbClr val="0070C0"/>
                            </a:solidFill>
                            <a:effectLst>
                              <a:outerShdw dist="38100" dir="2700000" algn="tl">
                                <a:srgbClr val="3333CC"/>
                              </a:outerShdw>
                            </a:effectLst>
                            <a:latin typeface="Cambria Math"/>
                            <a:ea typeface="微软雅黑" pitchFamily="34" charset="-122"/>
                          </a:rPr>
                          <m:t>∗</m:t>
                        </m:r>
                      </m:sup>
                    </m:sSup>
                    <m:r>
                      <a:rPr lang="en-US" altLang="zh-CN" sz="2400" b="1">
                        <a:solidFill>
                          <a:srgbClr val="0070C0"/>
                        </a:solidFill>
                        <a:effectLst>
                          <a:outerShdw dist="38100" dir="2700000" algn="tl">
                            <a:srgbClr val="3333CC"/>
                          </a:outerShdw>
                        </a:effectLst>
                        <a:latin typeface="Cambria Math"/>
                        <a:ea typeface="微软雅黑" pitchFamily="34" charset="-122"/>
                      </a:rPr>
                      <m:t>)</m:t>
                    </m:r>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满足</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KKT</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条件。</a:t>
                </a:r>
                <a:r>
                  <a:rPr lang="en-US" altLang="zh-CN" sz="2400" b="1" dirty="0">
                    <a:solidFill>
                      <a:srgbClr val="7030A0"/>
                    </a:solidFill>
                    <a:effectLst>
                      <a:outerShdw dist="38100" dir="2700000" algn="tl">
                        <a:srgbClr val="3333CC"/>
                      </a:outerShdw>
                    </a:effectLst>
                    <a:latin typeface="微软雅黑" pitchFamily="34" charset="-122"/>
                    <a:ea typeface="微软雅黑" pitchFamily="34" charset="-122"/>
                  </a:rPr>
                  <a:t> </a:t>
                </a:r>
                <a14:m>
                  <m:oMath xmlns:m="http://schemas.openxmlformats.org/officeDocument/2006/math">
                    <m:r>
                      <a:rPr lang="en-US" altLang="zh-CN" sz="2400" b="1">
                        <a:solidFill>
                          <a:srgbClr val="7030A0"/>
                        </a:solidFill>
                        <a:effectLst>
                          <a:outerShdw dist="38100" dir="2700000" algn="tl">
                            <a:srgbClr val="3333CC"/>
                          </a:outerShdw>
                        </a:effectLst>
                        <a:latin typeface="Cambria Math"/>
                        <a:ea typeface="微软雅黑" pitchFamily="34" charset="-122"/>
                      </a:rPr>
                      <m:t>(</m:t>
                    </m:r>
                    <m:sSup>
                      <m:sSupPr>
                        <m:ctrlPr>
                          <a:rPr lang="en-US" altLang="zh-CN" sz="2400" b="1" i="1">
                            <a:solidFill>
                              <a:srgbClr val="7030A0"/>
                            </a:solidFill>
                            <a:effectLst>
                              <a:outerShdw dist="38100" dir="2700000" algn="tl">
                                <a:srgbClr val="3333CC"/>
                              </a:outerShdw>
                            </a:effectLst>
                            <a:latin typeface="Cambria Math" panose="02040503050406030204" pitchFamily="18" charset="0"/>
                            <a:ea typeface="微软雅黑" pitchFamily="34" charset="-122"/>
                          </a:rPr>
                        </m:ctrlPr>
                      </m:sSupPr>
                      <m:e>
                        <m:r>
                          <a:rPr lang="en-US" altLang="zh-CN" sz="2400" b="1">
                            <a:solidFill>
                              <a:srgbClr val="7030A0"/>
                            </a:solidFill>
                            <a:effectLst>
                              <a:outerShdw dist="38100" dir="2700000" algn="tl">
                                <a:srgbClr val="3333CC"/>
                              </a:outerShdw>
                            </a:effectLst>
                            <a:latin typeface="Cambria Math"/>
                            <a:ea typeface="微软雅黑" pitchFamily="34" charset="-122"/>
                          </a:rPr>
                          <m:t>𝒙</m:t>
                        </m:r>
                      </m:e>
                      <m:sup>
                        <m:r>
                          <a:rPr lang="en-US" altLang="zh-CN" sz="2400" b="1">
                            <a:solidFill>
                              <a:srgbClr val="7030A0"/>
                            </a:solidFill>
                            <a:effectLst>
                              <a:outerShdw dist="38100" dir="2700000" algn="tl">
                                <a:srgbClr val="3333CC"/>
                              </a:outerShdw>
                            </a:effectLst>
                            <a:latin typeface="Cambria Math"/>
                            <a:ea typeface="微软雅黑" pitchFamily="34" charset="-122"/>
                          </a:rPr>
                          <m:t>∗</m:t>
                        </m:r>
                      </m:sup>
                    </m:sSup>
                    <m:r>
                      <a:rPr lang="en-US" altLang="zh-CN" sz="2400" b="1">
                        <a:solidFill>
                          <a:srgbClr val="7030A0"/>
                        </a:solidFill>
                        <a:effectLst>
                          <a:outerShdw dist="38100" dir="2700000" algn="tl">
                            <a:srgbClr val="3333CC"/>
                          </a:outerShdw>
                        </a:effectLst>
                        <a:latin typeface="Cambria Math"/>
                        <a:ea typeface="微软雅黑" pitchFamily="34" charset="-122"/>
                      </a:rPr>
                      <m:t>,</m:t>
                    </m:r>
                    <m:sSup>
                      <m:sSupPr>
                        <m:ctrlPr>
                          <a:rPr lang="en-US" altLang="zh-CN" sz="2400" b="1" i="1">
                            <a:solidFill>
                              <a:srgbClr val="7030A0"/>
                            </a:solidFill>
                            <a:effectLst>
                              <a:outerShdw dist="38100" dir="2700000" algn="tl">
                                <a:srgbClr val="3333CC"/>
                              </a:outerShdw>
                            </a:effectLst>
                            <a:latin typeface="Cambria Math" panose="02040503050406030204" pitchFamily="18" charset="0"/>
                            <a:ea typeface="微软雅黑" pitchFamily="34" charset="-122"/>
                          </a:rPr>
                        </m:ctrlPr>
                      </m:sSupPr>
                      <m:e>
                        <m:r>
                          <a:rPr lang="zh-CN" altLang="en-US" sz="2400" b="1">
                            <a:solidFill>
                              <a:srgbClr val="7030A0"/>
                            </a:solidFill>
                            <a:effectLst>
                              <a:outerShdw dist="38100" dir="2700000" algn="tl">
                                <a:srgbClr val="3333CC"/>
                              </a:outerShdw>
                            </a:effectLst>
                            <a:latin typeface="Cambria Math"/>
                            <a:ea typeface="微软雅黑" pitchFamily="34" charset="-122"/>
                          </a:rPr>
                          <m:t>𝝀</m:t>
                        </m:r>
                      </m:e>
                      <m:sup>
                        <m:r>
                          <a:rPr lang="en-US" altLang="zh-CN" sz="2400" b="1">
                            <a:solidFill>
                              <a:srgbClr val="7030A0"/>
                            </a:solidFill>
                            <a:effectLst>
                              <a:outerShdw dist="38100" dir="2700000" algn="tl">
                                <a:srgbClr val="3333CC"/>
                              </a:outerShdw>
                            </a:effectLst>
                            <a:latin typeface="Cambria Math"/>
                            <a:ea typeface="微软雅黑" pitchFamily="34" charset="-122"/>
                          </a:rPr>
                          <m:t>∗</m:t>
                        </m:r>
                      </m:sup>
                    </m:sSup>
                    <m:r>
                      <a:rPr lang="en-US" altLang="zh-CN" sz="2400" b="1">
                        <a:solidFill>
                          <a:srgbClr val="7030A0"/>
                        </a:solidFill>
                        <a:effectLst>
                          <a:outerShdw dist="38100" dir="2700000" algn="tl">
                            <a:srgbClr val="3333CC"/>
                          </a:outerShdw>
                        </a:effectLst>
                        <a:latin typeface="Cambria Math"/>
                        <a:ea typeface="微软雅黑" pitchFamily="34" charset="-122"/>
                      </a:rPr>
                      <m:t>)</m:t>
                    </m:r>
                  </m:oMath>
                </a14:m>
                <a:r>
                  <a:rPr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是最优点吗？</a:t>
                </a:r>
              </a:p>
            </p:txBody>
          </p:sp>
        </mc:Choice>
        <mc:Fallback xmlns="">
          <p:sp>
            <p:nvSpPr>
              <p:cNvPr id="4" name="矩形 3"/>
              <p:cNvSpPr>
                <a:spLocks noRot="1" noChangeAspect="1" noMove="1" noResize="1" noEditPoints="1" noAdjustHandles="1" noChangeArrowheads="1" noChangeShapeType="1" noTextEdit="1"/>
              </p:cNvSpPr>
              <p:nvPr/>
            </p:nvSpPr>
            <p:spPr>
              <a:xfrm>
                <a:off x="443247" y="3774176"/>
                <a:ext cx="8377225" cy="830997"/>
              </a:xfrm>
              <a:prstGeom prst="rect">
                <a:avLst/>
              </a:prstGeom>
              <a:blipFill rotWithShape="1">
                <a:blip r:embed="rId4"/>
                <a:stretch>
                  <a:fillRect l="-1019" t="-5882" r="-1237" b="-17647"/>
                </a:stretch>
              </a:blipFill>
            </p:spPr>
            <p:txBody>
              <a:bodyPr/>
              <a:lstStyle/>
              <a:p>
                <a:r>
                  <a:rPr lang="zh-CN" altLang="en-US">
                    <a:noFill/>
                  </a:rPr>
                  <a:t> </a:t>
                </a:r>
              </a:p>
            </p:txBody>
          </p:sp>
        </mc:Fallback>
      </mc:AlternateContent>
      <p:sp>
        <p:nvSpPr>
          <p:cNvPr id="5" name="矩形 4"/>
          <p:cNvSpPr/>
          <p:nvPr/>
        </p:nvSpPr>
        <p:spPr>
          <a:xfrm>
            <a:off x="424711" y="4831633"/>
            <a:ext cx="3608680" cy="461665"/>
          </a:xfrm>
          <a:prstGeom prst="rect">
            <a:avLst/>
          </a:prstGeom>
        </p:spPr>
        <p:txBody>
          <a:bodyPr wrap="none">
            <a:spAutoFit/>
          </a:bodyPr>
          <a:lstStyle/>
          <a:p>
            <a:pPr marL="342900" indent="-342900">
              <a:buFont typeface="Wingdings" pitchFamily="2" charset="2"/>
              <a:buChar char="Ø"/>
            </a:pP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神经元的状态方程为：</a:t>
            </a:r>
          </a:p>
        </p:txBody>
      </p:sp>
      <p:pic>
        <p:nvPicPr>
          <p:cNvPr id="1126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648" y="5735133"/>
            <a:ext cx="3061791" cy="81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3618" y="5772281"/>
            <a:ext cx="1096614" cy="6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85945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神经网络解决优化问题</a:t>
            </a:r>
          </a:p>
        </p:txBody>
      </p:sp>
      <p:sp>
        <p:nvSpPr>
          <p:cNvPr id="3" name="内容占位符 2"/>
          <p:cNvSpPr>
            <a:spLocks noGrp="1"/>
          </p:cNvSpPr>
          <p:nvPr>
            <p:ph idx="1"/>
          </p:nvPr>
        </p:nvSpPr>
        <p:spPr>
          <a:xfrm>
            <a:off x="457200" y="1600201"/>
            <a:ext cx="8229600" cy="1396752"/>
          </a:xfrm>
        </p:spPr>
        <p:txBody>
          <a:bodyPr/>
          <a:lstStyle/>
          <a:p>
            <a:r>
              <a:rPr lang="zh-CN" altLang="en-US" dirty="0"/>
              <a:t>网络的稳定性分析见</a:t>
            </a:r>
            <a:endParaRPr lang="en-US" altLang="zh-CN" dirty="0"/>
          </a:p>
          <a:p>
            <a:endParaRPr lang="en-US" altLang="zh-CN" dirty="0"/>
          </a:p>
          <a:p>
            <a:r>
              <a:rPr lang="en-US" altLang="zh-CN" dirty="0"/>
              <a:t>S. Zhang, A.G. </a:t>
            </a:r>
            <a:r>
              <a:rPr lang="en-US" altLang="zh-CN" dirty="0" err="1"/>
              <a:t>Constantinides</a:t>
            </a:r>
            <a:r>
              <a:rPr lang="en-US" altLang="zh-CN" dirty="0"/>
              <a:t>, “Lagrange Programming Neural Networks,”</a:t>
            </a:r>
            <a:r>
              <a:rPr lang="zh-CN" altLang="en-US" dirty="0"/>
              <a:t> </a:t>
            </a:r>
            <a:r>
              <a:rPr lang="en-US" altLang="zh-CN" dirty="0"/>
              <a:t>IEEE Transactions on Circuits and Systems I, vol. 39, no. 7, pp. 441-452, 1992.</a:t>
            </a:r>
          </a:p>
        </p:txBody>
      </p:sp>
    </p:spTree>
    <p:extLst>
      <p:ext uri="{BB962C8B-B14F-4D97-AF65-F5344CB8AC3E}">
        <p14:creationId xmlns:p14="http://schemas.microsoft.com/office/powerpoint/2010/main" val="3105273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历史</a:t>
            </a:r>
          </a:p>
        </p:txBody>
      </p:sp>
      <p:sp>
        <p:nvSpPr>
          <p:cNvPr id="4" name="内容占位符 3"/>
          <p:cNvSpPr>
            <a:spLocks noGrp="1"/>
          </p:cNvSpPr>
          <p:nvPr>
            <p:ph idx="1"/>
          </p:nvPr>
        </p:nvSpPr>
        <p:spPr>
          <a:xfrm>
            <a:off x="457200" y="1600200"/>
            <a:ext cx="5122912" cy="4637112"/>
          </a:xfrm>
        </p:spPr>
        <p:txBody>
          <a:bodyPr/>
          <a:lstStyle/>
          <a:p>
            <a:pPr algn="just"/>
            <a:r>
              <a:rPr lang="zh-CN" altLang="en-US" b="1" dirty="0"/>
              <a:t>神经网络从</a:t>
            </a:r>
            <a:r>
              <a:rPr lang="en-US" altLang="zh-CN" b="1" dirty="0"/>
              <a:t>60</a:t>
            </a:r>
            <a:r>
              <a:rPr lang="zh-CN" altLang="en-US" b="1" dirty="0"/>
              <a:t>年代末开始进入十余年的低潮（</a:t>
            </a:r>
            <a:r>
              <a:rPr lang="en-US" altLang="zh-CN" b="1" dirty="0" err="1"/>
              <a:t>Minsky</a:t>
            </a:r>
            <a:r>
              <a:rPr lang="zh-CN" altLang="en-US" b="1" dirty="0"/>
              <a:t>）</a:t>
            </a:r>
            <a:r>
              <a:rPr lang="zh-CN" altLang="en-US" dirty="0"/>
              <a:t>。</a:t>
            </a:r>
            <a:endParaRPr lang="en-US" altLang="zh-CN" b="1" dirty="0"/>
          </a:p>
          <a:p>
            <a:pPr algn="just"/>
            <a:r>
              <a:rPr lang="en-US" altLang="zh-CN" dirty="0"/>
              <a:t>80</a:t>
            </a:r>
            <a:r>
              <a:rPr lang="zh-CN" altLang="en-US" dirty="0"/>
              <a:t>年代除</a:t>
            </a:r>
            <a:r>
              <a:rPr lang="en-US" altLang="zh-CN" dirty="0"/>
              <a:t>J. J. Hopfield</a:t>
            </a:r>
            <a:r>
              <a:rPr lang="zh-CN" altLang="en-US" dirty="0"/>
              <a:t>横空出世（</a:t>
            </a:r>
            <a:r>
              <a:rPr lang="en-US" altLang="zh-CN" dirty="0"/>
              <a:t>1982</a:t>
            </a:r>
            <a:r>
              <a:rPr lang="zh-CN" altLang="en-US" dirty="0"/>
              <a:t>年和</a:t>
            </a:r>
            <a:r>
              <a:rPr lang="en-US" altLang="zh-CN" dirty="0"/>
              <a:t>1984</a:t>
            </a:r>
            <a:r>
              <a:rPr lang="zh-CN" altLang="en-US" dirty="0"/>
              <a:t>的在</a:t>
            </a:r>
            <a:r>
              <a:rPr lang="en-US" altLang="zh-CN" dirty="0"/>
              <a:t>PNAS</a:t>
            </a:r>
            <a:r>
              <a:rPr lang="zh-CN" altLang="en-US" dirty="0"/>
              <a:t>发表的两篇论文），提出</a:t>
            </a:r>
            <a:r>
              <a:rPr lang="en-US" altLang="zh-CN" dirty="0"/>
              <a:t>Hopfield</a:t>
            </a:r>
            <a:r>
              <a:rPr lang="zh-CN" altLang="en-US" dirty="0"/>
              <a:t>神经网络概念。</a:t>
            </a:r>
            <a:endParaRPr lang="en-US" altLang="zh-CN" b="1" dirty="0"/>
          </a:p>
          <a:p>
            <a:pPr algn="just"/>
            <a:r>
              <a:rPr lang="en-US" altLang="zh-CN" b="1" dirty="0"/>
              <a:t>1985</a:t>
            </a:r>
            <a:r>
              <a:rPr lang="zh-CN" altLang="en-US" b="1" dirty="0"/>
              <a:t>年</a:t>
            </a:r>
            <a:r>
              <a:rPr lang="en-US" altLang="zh-CN" b="1" dirty="0"/>
              <a:t>Hopfield</a:t>
            </a:r>
            <a:r>
              <a:rPr lang="zh-CN" altLang="en-US" b="1" dirty="0"/>
              <a:t>和</a:t>
            </a:r>
            <a:r>
              <a:rPr lang="en-US" altLang="zh-CN" b="1" dirty="0"/>
              <a:t>Tank</a:t>
            </a:r>
            <a:r>
              <a:rPr lang="zh-CN" altLang="en-US" b="1" dirty="0"/>
              <a:t>用</a:t>
            </a:r>
            <a:r>
              <a:rPr lang="en-US" altLang="zh-CN" b="1" dirty="0"/>
              <a:t>Hopfield</a:t>
            </a:r>
            <a:r>
              <a:rPr lang="zh-CN" altLang="en-US" dirty="0"/>
              <a:t>神经网络用于优化问题（主要是旅行商问题），取得了举世瞩目的成就。</a:t>
            </a:r>
            <a:endParaRPr lang="en-US" altLang="zh-CN" dirty="0"/>
          </a:p>
          <a:p>
            <a:pPr algn="just"/>
            <a:r>
              <a:rPr lang="zh-CN" altLang="en-US" b="1" dirty="0"/>
              <a:t>至此神经网络的</a:t>
            </a:r>
            <a:r>
              <a:rPr lang="zh-CN" altLang="en-US" b="1" dirty="0">
                <a:solidFill>
                  <a:srgbClr val="00B050"/>
                </a:solidFill>
              </a:rPr>
              <a:t>春天</a:t>
            </a:r>
            <a:r>
              <a:rPr lang="zh-CN" altLang="en-US" b="1" dirty="0"/>
              <a:t>又来了。</a:t>
            </a:r>
            <a:endParaRPr lang="en-US" altLang="zh-CN" b="1" dirty="0"/>
          </a:p>
        </p:txBody>
      </p:sp>
      <p:grpSp>
        <p:nvGrpSpPr>
          <p:cNvPr id="6" name="组合 5"/>
          <p:cNvGrpSpPr/>
          <p:nvPr/>
        </p:nvGrpSpPr>
        <p:grpSpPr>
          <a:xfrm>
            <a:off x="5724128" y="1700808"/>
            <a:ext cx="3024251" cy="4212583"/>
            <a:chOff x="5724128" y="1700808"/>
            <a:chExt cx="3024251" cy="4212583"/>
          </a:xfrm>
        </p:grpSpPr>
        <p:pic>
          <p:nvPicPr>
            <p:cNvPr id="1026" name="Picture 2" descr="E:\学习\智能控制-信息学院春季\Neural Network\反馈网络\joh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128" y="1700808"/>
              <a:ext cx="3024251" cy="381067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485831" y="5513281"/>
              <a:ext cx="1649811" cy="400110"/>
            </a:xfrm>
            <a:prstGeom prst="rect">
              <a:avLst/>
            </a:prstGeom>
            <a:noFill/>
          </p:spPr>
          <p:txBody>
            <a:bodyPr wrap="none" rtlCol="0">
              <a:spAutoFit/>
            </a:bodyPr>
            <a:lstStyle/>
            <a:p>
              <a:r>
                <a:rPr lang="en-US" altLang="zh-CN" sz="2000" b="1" dirty="0">
                  <a:latin typeface="Times New Roman" pitchFamily="18" charset="0"/>
                  <a:cs typeface="Times New Roman" pitchFamily="18" charset="0"/>
                </a:rPr>
                <a:t>J. J. Hopfield</a:t>
              </a:r>
              <a:endParaRPr lang="zh-CN" altLang="en-US" sz="2000" b="1" dirty="0">
                <a:latin typeface="Times New Roman" pitchFamily="18" charset="0"/>
                <a:cs typeface="Times New Roman" pitchFamily="18" charset="0"/>
              </a:endParaRPr>
            </a:p>
          </p:txBody>
        </p:sp>
      </p:grpSp>
    </p:spTree>
    <p:extLst>
      <p:ext uri="{BB962C8B-B14F-4D97-AF65-F5344CB8AC3E}">
        <p14:creationId xmlns:p14="http://schemas.microsoft.com/office/powerpoint/2010/main" val="341792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4">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 calcmode="lin" valueType="num">
                                      <p:cBhvr>
                                        <p:cTn id="14" dur="500" fill="hold"/>
                                        <p:tgtEl>
                                          <p:spTgt spid="4">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4">
                                            <p:txEl>
                                              <p:pRg st="1" end="1"/>
                                            </p:txEl>
                                          </p:spTgt>
                                        </p:tgtEl>
                                      </p:cBhvr>
                                    </p:animEffect>
                                  </p:childTnLst>
                                </p:cTn>
                              </p:par>
                              <p:par>
                                <p:cTn id="17" presetID="53" presetClass="entr" presetSubtype="16"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 calcmode="lin" valueType="num">
                                      <p:cBhvr>
                                        <p:cTn id="26" dur="500" fill="hold"/>
                                        <p:tgtEl>
                                          <p:spTgt spid="4">
                                            <p:txEl>
                                              <p:pRg st="2" end="2"/>
                                            </p:txEl>
                                          </p:spTgt>
                                        </p:tgtEl>
                                        <p:attrNameLst>
                                          <p:attrName>ppt_w</p:attrName>
                                        </p:attrNameLst>
                                      </p:cBhvr>
                                      <p:tavLst>
                                        <p:tav tm="0">
                                          <p:val>
                                            <p:fltVal val="0"/>
                                          </p:val>
                                        </p:tav>
                                        <p:tav tm="100000">
                                          <p:val>
                                            <p:strVal val="#ppt_w"/>
                                          </p:val>
                                        </p:tav>
                                      </p:tavLst>
                                    </p:anim>
                                    <p:anim calcmode="lin" valueType="num">
                                      <p:cBhvr>
                                        <p:cTn id="27" dur="500" fill="hold"/>
                                        <p:tgtEl>
                                          <p:spTgt spid="4">
                                            <p:txEl>
                                              <p:pRg st="2" end="2"/>
                                            </p:txEl>
                                          </p:spTgt>
                                        </p:tgtEl>
                                        <p:attrNameLst>
                                          <p:attrName>ppt_h</p:attrName>
                                        </p:attrNameLst>
                                      </p:cBhvr>
                                      <p:tavLst>
                                        <p:tav tm="0">
                                          <p:val>
                                            <p:fltVal val="0"/>
                                          </p:val>
                                        </p:tav>
                                        <p:tav tm="100000">
                                          <p:val>
                                            <p:strVal val="#ppt_h"/>
                                          </p:val>
                                        </p:tav>
                                      </p:tavLst>
                                    </p:anim>
                                    <p:animEffect transition="in" filter="fade">
                                      <p:cBhvr>
                                        <p:cTn id="28" dur="500"/>
                                        <p:tgtEl>
                                          <p:spTgt spid="4">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anim calcmode="lin" valueType="num">
                                      <p:cBhvr>
                                        <p:cTn id="33" dur="500" fill="hold"/>
                                        <p:tgtEl>
                                          <p:spTgt spid="4">
                                            <p:txEl>
                                              <p:pRg st="3" end="3"/>
                                            </p:txEl>
                                          </p:spTgt>
                                        </p:tgtEl>
                                        <p:attrNameLst>
                                          <p:attrName>ppt_w</p:attrName>
                                        </p:attrNameLst>
                                      </p:cBhvr>
                                      <p:tavLst>
                                        <p:tav tm="0">
                                          <p:val>
                                            <p:fltVal val="0"/>
                                          </p:val>
                                        </p:tav>
                                        <p:tav tm="100000">
                                          <p:val>
                                            <p:strVal val="#ppt_w"/>
                                          </p:val>
                                        </p:tav>
                                      </p:tavLst>
                                    </p:anim>
                                    <p:anim calcmode="lin" valueType="num">
                                      <p:cBhvr>
                                        <p:cTn id="34" dur="500" fill="hold"/>
                                        <p:tgtEl>
                                          <p:spTgt spid="4">
                                            <p:txEl>
                                              <p:pRg st="3" end="3"/>
                                            </p:txEl>
                                          </p:spTgt>
                                        </p:tgtEl>
                                        <p:attrNameLst>
                                          <p:attrName>ppt_h</p:attrName>
                                        </p:attrNameLst>
                                      </p:cBhvr>
                                      <p:tavLst>
                                        <p:tav tm="0">
                                          <p:val>
                                            <p:fltVal val="0"/>
                                          </p:val>
                                        </p:tav>
                                        <p:tav tm="100000">
                                          <p:val>
                                            <p:strVal val="#ppt_h"/>
                                          </p:val>
                                        </p:tav>
                                      </p:tavLst>
                                    </p:anim>
                                    <p:animEffect transition="in" filter="fade">
                                      <p:cBhvr>
                                        <p:cTn id="35"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神经网络解决优化问题</a:t>
            </a:r>
          </a:p>
        </p:txBody>
      </p:sp>
      <p:sp>
        <p:nvSpPr>
          <p:cNvPr id="3" name="内容占位符 2"/>
          <p:cNvSpPr>
            <a:spLocks noGrp="1"/>
          </p:cNvSpPr>
          <p:nvPr>
            <p:ph idx="1"/>
          </p:nvPr>
        </p:nvSpPr>
        <p:spPr/>
        <p:txBody>
          <a:bodyPr/>
          <a:lstStyle/>
          <a:p>
            <a:r>
              <a:rPr lang="zh-CN" altLang="en-US" dirty="0"/>
              <a:t>神经网络解决优化问题步骤总结</a:t>
            </a:r>
            <a:r>
              <a:rPr lang="en-US" altLang="zh-CN" dirty="0"/>
              <a:t>:</a:t>
            </a:r>
          </a:p>
          <a:p>
            <a:pPr lvl="1">
              <a:lnSpc>
                <a:spcPct val="150000"/>
              </a:lnSpc>
              <a:buFont typeface="Wingdings" pitchFamily="2" charset="2"/>
              <a:buChar char="p"/>
            </a:pPr>
            <a:r>
              <a:rPr lang="zh-CN" altLang="en-US" sz="2400" b="1" dirty="0">
                <a:solidFill>
                  <a:srgbClr val="0070C0"/>
                </a:solidFill>
                <a:effectLst>
                  <a:outerShdw dist="38100" dir="2700000" algn="tl">
                    <a:srgbClr val="000000"/>
                  </a:outerShdw>
                </a:effectLst>
                <a:latin typeface="微软雅黑" pitchFamily="34" charset="-122"/>
                <a:ea typeface="微软雅黑" pitchFamily="34" charset="-122"/>
                <a:cs typeface="+mn-cs"/>
              </a:rPr>
              <a:t>由</a:t>
            </a:r>
            <a:r>
              <a:rPr lang="en-US" altLang="zh-CN" sz="2400" b="1" dirty="0">
                <a:solidFill>
                  <a:srgbClr val="0070C0"/>
                </a:solidFill>
                <a:effectLst>
                  <a:outerShdw dist="38100" dir="2700000" algn="tl">
                    <a:srgbClr val="000000"/>
                  </a:outerShdw>
                </a:effectLst>
                <a:latin typeface="微软雅黑" pitchFamily="34" charset="-122"/>
                <a:ea typeface="微软雅黑" pitchFamily="34" charset="-122"/>
                <a:cs typeface="+mn-cs"/>
              </a:rPr>
              <a:t>KKT</a:t>
            </a:r>
            <a:r>
              <a:rPr lang="zh-CN" altLang="en-US" sz="2400" b="1" dirty="0">
                <a:solidFill>
                  <a:srgbClr val="0070C0"/>
                </a:solidFill>
                <a:effectLst>
                  <a:outerShdw dist="38100" dir="2700000" algn="tl">
                    <a:srgbClr val="000000"/>
                  </a:outerShdw>
                </a:effectLst>
                <a:latin typeface="微软雅黑" pitchFamily="34" charset="-122"/>
                <a:ea typeface="微软雅黑" pitchFamily="34" charset="-122"/>
                <a:cs typeface="+mn-cs"/>
              </a:rPr>
              <a:t>条件找出“平衡点”要满足的条件。</a:t>
            </a:r>
            <a:endParaRPr lang="en-US" altLang="zh-CN" sz="2400" b="1" dirty="0">
              <a:solidFill>
                <a:srgbClr val="0070C0"/>
              </a:solidFill>
              <a:effectLst>
                <a:outerShdw dist="38100" dir="2700000" algn="tl">
                  <a:srgbClr val="000000"/>
                </a:outerShdw>
              </a:effectLst>
              <a:latin typeface="微软雅黑" pitchFamily="34" charset="-122"/>
              <a:ea typeface="微软雅黑" pitchFamily="34" charset="-122"/>
              <a:cs typeface="+mn-cs"/>
            </a:endParaRPr>
          </a:p>
          <a:p>
            <a:pPr lvl="1">
              <a:lnSpc>
                <a:spcPct val="150000"/>
              </a:lnSpc>
              <a:buFont typeface="Wingdings" pitchFamily="2" charset="2"/>
              <a:buChar char="p"/>
            </a:pPr>
            <a:r>
              <a:rPr lang="zh-CN" altLang="en-US" sz="2400" b="1" dirty="0">
                <a:solidFill>
                  <a:srgbClr val="0070C0"/>
                </a:solidFill>
                <a:effectLst>
                  <a:outerShdw dist="38100" dir="2700000" algn="tl">
                    <a:srgbClr val="000000"/>
                  </a:outerShdw>
                </a:effectLst>
                <a:latin typeface="微软雅黑" pitchFamily="34" charset="-122"/>
                <a:ea typeface="微软雅黑" pitchFamily="34" charset="-122"/>
                <a:cs typeface="+mn-cs"/>
              </a:rPr>
              <a:t>根据找的的条件设计神经网络。</a:t>
            </a:r>
            <a:endParaRPr lang="en-US" altLang="zh-CN" sz="2400" b="1" dirty="0">
              <a:solidFill>
                <a:srgbClr val="0070C0"/>
              </a:solidFill>
              <a:effectLst>
                <a:outerShdw dist="38100" dir="2700000" algn="tl">
                  <a:srgbClr val="000000"/>
                </a:outerShdw>
              </a:effectLst>
              <a:latin typeface="微软雅黑" pitchFamily="34" charset="-122"/>
              <a:ea typeface="微软雅黑" pitchFamily="34" charset="-122"/>
              <a:cs typeface="+mn-cs"/>
            </a:endParaRPr>
          </a:p>
          <a:p>
            <a:pPr lvl="1">
              <a:lnSpc>
                <a:spcPct val="150000"/>
              </a:lnSpc>
              <a:buFont typeface="Wingdings" pitchFamily="2" charset="2"/>
              <a:buChar char="p"/>
            </a:pPr>
            <a:r>
              <a:rPr lang="zh-CN" altLang="en-US" sz="2400" b="1" dirty="0">
                <a:solidFill>
                  <a:srgbClr val="0070C0"/>
                </a:solidFill>
                <a:effectLst>
                  <a:outerShdw dist="38100" dir="2700000" algn="tl">
                    <a:srgbClr val="000000"/>
                  </a:outerShdw>
                </a:effectLst>
                <a:latin typeface="微软雅黑" pitchFamily="34" charset="-122"/>
                <a:ea typeface="微软雅黑" pitchFamily="34" charset="-122"/>
                <a:cs typeface="+mn-cs"/>
              </a:rPr>
              <a:t>证明设计神经网络的平衡点与优化问题的对应关系</a:t>
            </a:r>
            <a:endParaRPr lang="en-US" altLang="zh-CN" sz="2400" b="1" dirty="0">
              <a:solidFill>
                <a:srgbClr val="0070C0"/>
              </a:solidFill>
              <a:effectLst>
                <a:outerShdw dist="38100" dir="2700000" algn="tl">
                  <a:srgbClr val="000000"/>
                </a:outerShdw>
              </a:effectLst>
              <a:latin typeface="微软雅黑" pitchFamily="34" charset="-122"/>
              <a:ea typeface="微软雅黑" pitchFamily="34" charset="-122"/>
              <a:cs typeface="+mn-cs"/>
            </a:endParaRPr>
          </a:p>
          <a:p>
            <a:pPr lvl="1">
              <a:lnSpc>
                <a:spcPct val="150000"/>
              </a:lnSpc>
              <a:buFont typeface="Wingdings" pitchFamily="2" charset="2"/>
              <a:buChar char="p"/>
            </a:pPr>
            <a:r>
              <a:rPr lang="zh-CN" altLang="en-US" sz="2400" b="1" dirty="0">
                <a:solidFill>
                  <a:srgbClr val="0070C0"/>
                </a:solidFill>
                <a:effectLst>
                  <a:outerShdw dist="38100" dir="2700000" algn="tl">
                    <a:srgbClr val="000000"/>
                  </a:outerShdw>
                </a:effectLst>
                <a:latin typeface="微软雅黑" pitchFamily="34" charset="-122"/>
                <a:ea typeface="微软雅黑" pitchFamily="34" charset="-122"/>
                <a:cs typeface="+mn-cs"/>
              </a:rPr>
              <a:t>设计电路实现设计的神经网络</a:t>
            </a:r>
          </a:p>
        </p:txBody>
      </p:sp>
    </p:spTree>
    <p:extLst>
      <p:ext uri="{BB962C8B-B14F-4D97-AF65-F5344CB8AC3E}">
        <p14:creationId xmlns:p14="http://schemas.microsoft.com/office/powerpoint/2010/main" val="10989489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660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华文行楷" pitchFamily="2" charset="-122"/>
                <a:ea typeface="华文行楷" pitchFamily="2" charset="-122"/>
              </a:rPr>
              <a:t>提纲</a:t>
            </a:r>
          </a:p>
        </p:txBody>
      </p:sp>
      <p:sp>
        <p:nvSpPr>
          <p:cNvPr id="3" name="内容占位符 2"/>
          <p:cNvSpPr>
            <a:spLocks noGrp="1"/>
          </p:cNvSpPr>
          <p:nvPr>
            <p:ph idx="1"/>
          </p:nvPr>
        </p:nvSpPr>
        <p:spPr>
          <a:xfrm>
            <a:off x="971600" y="1484784"/>
            <a:ext cx="6264696" cy="4525963"/>
          </a:xfrm>
        </p:spPr>
        <p:txBody>
          <a:bodyPr/>
          <a:lstStyle/>
          <a:p>
            <a:pPr>
              <a:lnSpc>
                <a:spcPts val="3400"/>
              </a:lnSpc>
            </a:pPr>
            <a:r>
              <a:rPr lang="zh-CN" altLang="en-US" dirty="0"/>
              <a:t>反馈神经网络概述</a:t>
            </a:r>
            <a:endParaRPr lang="en-US" altLang="zh-CN" dirty="0"/>
          </a:p>
          <a:p>
            <a:pPr lvl="1">
              <a:lnSpc>
                <a:spcPts val="3400"/>
              </a:lnSpc>
              <a:buFont typeface="Wingdings" pitchFamily="2" charset="2"/>
              <a:buChar char="p"/>
            </a:pPr>
            <a:r>
              <a:rPr lang="zh-CN" altLang="en-US" dirty="0"/>
              <a:t>背景、历史、分类等</a:t>
            </a:r>
            <a:endParaRPr lang="en-US" altLang="zh-CN" dirty="0"/>
          </a:p>
          <a:p>
            <a:pPr marL="400050">
              <a:lnSpc>
                <a:spcPts val="3400"/>
              </a:lnSpc>
            </a:pPr>
            <a:r>
              <a:rPr lang="zh-CN" altLang="en-US" dirty="0"/>
              <a:t>连续</a:t>
            </a:r>
            <a:r>
              <a:rPr lang="en-US" altLang="zh-CN" dirty="0"/>
              <a:t>Hopfield</a:t>
            </a:r>
            <a:r>
              <a:rPr lang="zh-CN" altLang="en-US" dirty="0"/>
              <a:t>网络（</a:t>
            </a:r>
            <a:r>
              <a:rPr lang="en-US" altLang="zh-CN" dirty="0"/>
              <a:t>HM</a:t>
            </a:r>
            <a:r>
              <a:rPr lang="zh-CN" altLang="en-US" dirty="0"/>
              <a:t>）</a:t>
            </a:r>
            <a:endParaRPr lang="en-US" altLang="zh-CN" dirty="0"/>
          </a:p>
          <a:p>
            <a:pPr lvl="1">
              <a:lnSpc>
                <a:spcPts val="3400"/>
              </a:lnSpc>
            </a:pPr>
            <a:r>
              <a:rPr lang="zh-CN" altLang="en-US" dirty="0"/>
              <a:t>原理及在</a:t>
            </a:r>
            <a:r>
              <a:rPr lang="en-US" altLang="zh-CN" dirty="0"/>
              <a:t>TSP</a:t>
            </a:r>
            <a:r>
              <a:rPr lang="zh-CN" altLang="en-US" dirty="0"/>
              <a:t>问题中的应用</a:t>
            </a:r>
            <a:endParaRPr lang="en-US" altLang="zh-CN" dirty="0"/>
          </a:p>
          <a:p>
            <a:pPr marL="400050">
              <a:lnSpc>
                <a:spcPts val="3400"/>
              </a:lnSpc>
            </a:pPr>
            <a:r>
              <a:rPr lang="zh-CN" altLang="en-US" dirty="0"/>
              <a:t>神经网络解优化问题</a:t>
            </a:r>
            <a:endParaRPr lang="en-US" altLang="zh-CN" dirty="0"/>
          </a:p>
          <a:p>
            <a:pPr marL="400050">
              <a:lnSpc>
                <a:spcPts val="3400"/>
              </a:lnSpc>
            </a:pPr>
            <a:r>
              <a:rPr lang="zh-CN" altLang="en-US" dirty="0"/>
              <a:t>离散</a:t>
            </a:r>
            <a:r>
              <a:rPr lang="en-US" altLang="zh-CN" dirty="0"/>
              <a:t>Hopfield</a:t>
            </a:r>
            <a:r>
              <a:rPr lang="zh-CN" altLang="en-US" dirty="0"/>
              <a:t>网络（</a:t>
            </a:r>
            <a:r>
              <a:rPr lang="en-US" altLang="zh-CN" dirty="0"/>
              <a:t>HNN</a:t>
            </a:r>
            <a:r>
              <a:rPr lang="zh-CN" altLang="en-US" dirty="0"/>
              <a:t>）</a:t>
            </a:r>
            <a:endParaRPr lang="en-US" altLang="zh-CN" dirty="0"/>
          </a:p>
          <a:p>
            <a:pPr lvl="1">
              <a:lnSpc>
                <a:spcPts val="3400"/>
              </a:lnSpc>
            </a:pPr>
            <a:r>
              <a:rPr lang="zh-CN" altLang="en-US" dirty="0"/>
              <a:t>原理及联想记忆</a:t>
            </a:r>
            <a:endParaRPr lang="en-US" altLang="zh-CN" dirty="0"/>
          </a:p>
          <a:p>
            <a:pPr marL="400050">
              <a:lnSpc>
                <a:spcPts val="3400"/>
              </a:lnSpc>
            </a:pPr>
            <a:r>
              <a:rPr lang="en-US" altLang="zh-CN" dirty="0"/>
              <a:t>Boltzmann</a:t>
            </a:r>
            <a:r>
              <a:rPr lang="zh-CN" altLang="en-US" dirty="0"/>
              <a:t>机</a:t>
            </a:r>
            <a:endParaRPr lang="en-US" altLang="zh-CN" dirty="0"/>
          </a:p>
          <a:p>
            <a:pPr marL="57150" indent="0">
              <a:buNone/>
            </a:pPr>
            <a:endParaRPr lang="en-US" altLang="zh-CN" dirty="0"/>
          </a:p>
        </p:txBody>
      </p:sp>
      <p:pic>
        <p:nvPicPr>
          <p:cNvPr id="4" name="Picture 3" descr="C:\Users\sa\Desktop\MASC2012会议通知\image\ist2_7647263-network-concept_副本.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5024" y="4823448"/>
            <a:ext cx="4498976" cy="217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810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3">
                                            <p:txEl>
                                              <p:pRg st="5" end="5"/>
                                            </p:txEl>
                                          </p:spTgt>
                                        </p:tgtEl>
                                        <p:attrNameLst>
                                          <p:attrName>style.color</p:attrName>
                                        </p:attrNameLst>
                                      </p:cBhvr>
                                      <p:to>
                                        <p:clrVal>
                                          <a:srgbClr val="0070C0"/>
                                        </p:clrVal>
                                      </p:to>
                                    </p:set>
                                    <p:set>
                                      <p:cBhvr>
                                        <p:cTn id="7" dur="500" fill="hold"/>
                                        <p:tgtEl>
                                          <p:spTgt spid="3">
                                            <p:txEl>
                                              <p:pRg st="5" end="5"/>
                                            </p:txEl>
                                          </p:spTgt>
                                        </p:tgtEl>
                                        <p:attrNameLst>
                                          <p:attrName>fillcolor</p:attrName>
                                        </p:attrNameLst>
                                      </p:cBhvr>
                                      <p:to>
                                        <p:clrVal>
                                          <a:srgbClr val="0070C0"/>
                                        </p:clrVal>
                                      </p:to>
                                    </p:set>
                                    <p:set>
                                      <p:cBhvr>
                                        <p:cTn id="8" dur="500" fill="hold"/>
                                        <p:tgtEl>
                                          <p:spTgt spid="3">
                                            <p:txEl>
                                              <p:pRg st="5" end="5"/>
                                            </p:txEl>
                                          </p:spTgt>
                                        </p:tgtEl>
                                        <p:attrNameLst>
                                          <p:attrName>fill.type</p:attrName>
                                        </p:attrNameLst>
                                      </p:cBhvr>
                                      <p:to>
                                        <p:strVal val="solid"/>
                                      </p:to>
                                    </p:set>
                                  </p:childTnLst>
                                </p:cTn>
                              </p:par>
                              <p:par>
                                <p:cTn id="9" presetID="16" presetClass="emph" presetSubtype="0" fill="hold" nodeType="withEffect">
                                  <p:stCondLst>
                                    <p:cond delay="0"/>
                                  </p:stCondLst>
                                  <p:iterate type="lt">
                                    <p:tmPct val="4000"/>
                                  </p:iterate>
                                  <p:childTnLst>
                                    <p:set>
                                      <p:cBhvr override="childStyle">
                                        <p:cTn id="10" dur="500" fill="hold"/>
                                        <p:tgtEl>
                                          <p:spTgt spid="3">
                                            <p:txEl>
                                              <p:pRg st="6" end="6"/>
                                            </p:txEl>
                                          </p:spTgt>
                                        </p:tgtEl>
                                        <p:attrNameLst>
                                          <p:attrName>style.color</p:attrName>
                                        </p:attrNameLst>
                                      </p:cBhvr>
                                      <p:to>
                                        <p:clrVal>
                                          <a:srgbClr val="0070C0"/>
                                        </p:clrVal>
                                      </p:to>
                                    </p:set>
                                    <p:set>
                                      <p:cBhvr>
                                        <p:cTn id="11" dur="500" fill="hold"/>
                                        <p:tgtEl>
                                          <p:spTgt spid="3">
                                            <p:txEl>
                                              <p:pRg st="6" end="6"/>
                                            </p:txEl>
                                          </p:spTgt>
                                        </p:tgtEl>
                                        <p:attrNameLst>
                                          <p:attrName>fillcolor</p:attrName>
                                        </p:attrNameLst>
                                      </p:cBhvr>
                                      <p:to>
                                        <p:clrVal>
                                          <a:srgbClr val="0070C0"/>
                                        </p:clrVal>
                                      </p:to>
                                    </p:set>
                                    <p:set>
                                      <p:cBhvr>
                                        <p:cTn id="12" dur="500" fill="hold"/>
                                        <p:tgtEl>
                                          <p:spTgt spid="3">
                                            <p:txEl>
                                              <p:pRg st="6" end="6"/>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离散的</a:t>
            </a:r>
            <a:r>
              <a:rPr lang="en-US" altLang="zh-CN" dirty="0"/>
              <a:t>HNN</a:t>
            </a:r>
            <a:endParaRPr lang="zh-CN" altLang="en-US" dirty="0"/>
          </a:p>
        </p:txBody>
      </p:sp>
      <p:sp>
        <p:nvSpPr>
          <p:cNvPr id="3" name="内容占位符 2"/>
          <p:cNvSpPr>
            <a:spLocks noGrp="1"/>
          </p:cNvSpPr>
          <p:nvPr>
            <p:ph idx="1"/>
          </p:nvPr>
        </p:nvSpPr>
        <p:spPr>
          <a:xfrm>
            <a:off x="457200" y="1600201"/>
            <a:ext cx="8229600" cy="460648"/>
          </a:xfrm>
        </p:spPr>
        <p:txBody>
          <a:bodyPr/>
          <a:lstStyle/>
          <a:p>
            <a:r>
              <a:rPr lang="zh-CN" altLang="en-US" dirty="0"/>
              <a:t>以后离散时间</a:t>
            </a:r>
            <a:r>
              <a:rPr lang="en-US" altLang="zh-CN" dirty="0"/>
              <a:t>HNN</a:t>
            </a:r>
            <a:r>
              <a:rPr lang="zh-CN" altLang="en-US" dirty="0"/>
              <a:t>简记为</a:t>
            </a:r>
            <a:r>
              <a:rPr lang="en-US" altLang="zh-CN" dirty="0"/>
              <a:t>HNN</a:t>
            </a:r>
            <a:endParaRPr lang="zh-CN" altLang="en-US" dirty="0"/>
          </a:p>
        </p:txBody>
      </p:sp>
      <mc:AlternateContent xmlns:mc="http://schemas.openxmlformats.org/markup-compatibility/2006" xmlns:a14="http://schemas.microsoft.com/office/drawing/2010/main">
        <mc:Choice Requires="a14">
          <p:sp>
            <p:nvSpPr>
              <p:cNvPr id="4" name="TextBox 3"/>
              <p:cNvSpPr txBox="1"/>
              <p:nvPr/>
            </p:nvSpPr>
            <p:spPr>
              <a:xfrm>
                <a:off x="475419" y="2204864"/>
                <a:ext cx="8417061" cy="1569660"/>
              </a:xfrm>
              <a:prstGeom prst="rect">
                <a:avLst/>
              </a:prstGeom>
              <a:noFill/>
            </p:spPr>
            <p:txBody>
              <a:bodyPr wrap="square" rtlCol="0">
                <a:spAutoFit/>
              </a:bodyPr>
              <a:lstStyle/>
              <a:p>
                <a:pPr marL="342900" indent="-342900">
                  <a:buFont typeface="Wingdings" pitchFamily="2" charset="2"/>
                  <a:buChar char="Ø"/>
                </a:pP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HM</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的运行时间变了</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t</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取连续值，</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HNN</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运行时间变量取离散值（</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1,2,3…</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a:t>
                </a:r>
                <a:endParaRPr lang="en-US" altLang="zh-CN" sz="2400" b="1" dirty="0">
                  <a:solidFill>
                    <a:srgbClr val="0070C0"/>
                  </a:solidFill>
                  <a:effectLst>
                    <a:outerShdw dist="38100" dir="2700000" algn="tl">
                      <a:srgbClr val="3333CC"/>
                    </a:outerShdw>
                  </a:effectLst>
                  <a:latin typeface="微软雅黑" pitchFamily="34" charset="-122"/>
                  <a:ea typeface="微软雅黑" pitchFamily="34" charset="-122"/>
                </a:endParaRPr>
              </a:p>
              <a:p>
                <a:pPr marL="342900" indent="-342900">
                  <a:buFont typeface="Wingdings" pitchFamily="2" charset="2"/>
                  <a:buChar char="Ø"/>
                </a:pP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HM</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的状态变量</a:t>
                </a:r>
                <a14:m>
                  <m:oMath xmlns:m="http://schemas.openxmlformats.org/officeDocument/2006/math">
                    <m:sSub>
                      <m:sSub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400" b="1">
                            <a:solidFill>
                              <a:srgbClr val="0070C0"/>
                            </a:solidFill>
                            <a:effectLst>
                              <a:outerShdw dist="38100" dir="2700000" algn="tl">
                                <a:srgbClr val="3333CC"/>
                              </a:outerShdw>
                            </a:effectLst>
                            <a:latin typeface="Cambria Math"/>
                            <a:ea typeface="微软雅黑" pitchFamily="34" charset="-122"/>
                          </a:rPr>
                          <m:t>𝑥</m:t>
                        </m:r>
                      </m:e>
                      <m:sub>
                        <m:r>
                          <a:rPr lang="en-US" altLang="zh-CN" sz="2400" b="1">
                            <a:solidFill>
                              <a:srgbClr val="0070C0"/>
                            </a:solidFill>
                            <a:effectLst>
                              <a:outerShdw dist="38100" dir="2700000" algn="tl">
                                <a:srgbClr val="3333CC"/>
                              </a:outerShdw>
                            </a:effectLst>
                            <a:latin typeface="Cambria Math"/>
                            <a:ea typeface="微软雅黑" pitchFamily="34" charset="-122"/>
                          </a:rPr>
                          <m:t>𝑖</m:t>
                        </m:r>
                      </m:sub>
                    </m:sSub>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允许取连续值，</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HNN</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的状态变量只能取</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1</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和</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-1</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（或</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0</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和</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1</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a:t>
                </a:r>
              </a:p>
            </p:txBody>
          </p:sp>
        </mc:Choice>
        <mc:Fallback xmlns="">
          <p:sp>
            <p:nvSpPr>
              <p:cNvPr id="4" name="TextBox 3"/>
              <p:cNvSpPr txBox="1">
                <a:spLocks noRot="1" noChangeAspect="1" noMove="1" noResize="1" noEditPoints="1" noAdjustHandles="1" noChangeArrowheads="1" noChangeShapeType="1" noTextEdit="1"/>
              </p:cNvSpPr>
              <p:nvPr/>
            </p:nvSpPr>
            <p:spPr>
              <a:xfrm>
                <a:off x="475419" y="2204864"/>
                <a:ext cx="8417061" cy="1569660"/>
              </a:xfrm>
              <a:prstGeom prst="rect">
                <a:avLst/>
              </a:prstGeom>
              <a:blipFill rotWithShape="1">
                <a:blip r:embed="rId3"/>
                <a:stretch>
                  <a:fillRect l="-1014" t="-3113" r="-797" b="-89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5148064" y="4437111"/>
                <a:ext cx="285321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a:solidFill>
                            <a:srgbClr val="0070C0"/>
                          </a:solidFill>
                          <a:effectLst>
                            <a:outerShdw dist="38100" dir="2700000" algn="tl">
                              <a:srgbClr val="3333CC"/>
                            </a:outerShdw>
                          </a:effectLst>
                          <a:latin typeface="Cambria Math"/>
                          <a:ea typeface="微软雅黑" pitchFamily="34" charset="-122"/>
                        </a:rPr>
                        <m:t>𝑿</m:t>
                      </m:r>
                      <m:d>
                        <m:d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dPr>
                        <m:e>
                          <m:r>
                            <a:rPr lang="en-US" altLang="zh-CN" sz="2400" b="1">
                              <a:solidFill>
                                <a:srgbClr val="0070C0"/>
                              </a:solidFill>
                              <a:effectLst>
                                <a:outerShdw dist="38100" dir="2700000" algn="tl">
                                  <a:srgbClr val="3333CC"/>
                                </a:outerShdw>
                              </a:effectLst>
                              <a:latin typeface="Cambria Math"/>
                              <a:ea typeface="微软雅黑" pitchFamily="34" charset="-122"/>
                            </a:rPr>
                            <m:t>𝒕</m:t>
                          </m:r>
                          <m:r>
                            <a:rPr lang="en-US" altLang="zh-CN" sz="2400" b="1">
                              <a:solidFill>
                                <a:srgbClr val="0070C0"/>
                              </a:solidFill>
                              <a:effectLst>
                                <a:outerShdw dist="38100" dir="2700000" algn="tl">
                                  <a:srgbClr val="3333CC"/>
                                </a:outerShdw>
                              </a:effectLst>
                              <a:latin typeface="Cambria Math"/>
                              <a:ea typeface="微软雅黑" pitchFamily="34" charset="-122"/>
                            </a:rPr>
                            <m:t>+</m:t>
                          </m:r>
                          <m:r>
                            <a:rPr lang="en-US" altLang="zh-CN" sz="2400" b="1">
                              <a:solidFill>
                                <a:srgbClr val="0070C0"/>
                              </a:solidFill>
                              <a:effectLst>
                                <a:outerShdw dist="38100" dir="2700000" algn="tl">
                                  <a:srgbClr val="3333CC"/>
                                </a:outerShdw>
                              </a:effectLst>
                              <a:latin typeface="Cambria Math"/>
                              <a:ea typeface="微软雅黑" pitchFamily="34" charset="-122"/>
                            </a:rPr>
                            <m:t>𝟏</m:t>
                          </m:r>
                        </m:e>
                      </m:d>
                      <m:r>
                        <a:rPr lang="en-US" altLang="zh-CN" sz="2400" b="1">
                          <a:solidFill>
                            <a:srgbClr val="0070C0"/>
                          </a:solidFill>
                          <a:effectLst>
                            <a:outerShdw dist="38100" dir="2700000" algn="tl">
                              <a:srgbClr val="3333CC"/>
                            </a:outerShdw>
                          </a:effectLst>
                          <a:latin typeface="Cambria Math"/>
                          <a:ea typeface="微软雅黑" pitchFamily="34" charset="-122"/>
                        </a:rPr>
                        <m:t>=</m:t>
                      </m:r>
                      <m:r>
                        <a:rPr lang="en-US" altLang="zh-CN" sz="2400" b="1">
                          <a:solidFill>
                            <a:srgbClr val="0070C0"/>
                          </a:solidFill>
                          <a:effectLst>
                            <a:outerShdw dist="38100" dir="2700000" algn="tl">
                              <a:srgbClr val="3333CC"/>
                            </a:outerShdw>
                          </a:effectLst>
                          <a:latin typeface="Cambria Math"/>
                          <a:ea typeface="微软雅黑" pitchFamily="34" charset="-122"/>
                        </a:rPr>
                        <m:t>𝒇</m:t>
                      </m:r>
                      <m:r>
                        <a:rPr lang="en-US" altLang="zh-CN" sz="2400" b="1">
                          <a:solidFill>
                            <a:srgbClr val="0070C0"/>
                          </a:solidFill>
                          <a:effectLst>
                            <a:outerShdw dist="38100" dir="2700000" algn="tl">
                              <a:srgbClr val="3333CC"/>
                            </a:outerShdw>
                          </a:effectLst>
                          <a:latin typeface="Cambria Math"/>
                          <a:ea typeface="微软雅黑" pitchFamily="34" charset="-122"/>
                        </a:rPr>
                        <m:t>(</m:t>
                      </m:r>
                      <m:r>
                        <a:rPr lang="en-US" altLang="zh-CN" sz="2400" b="1">
                          <a:solidFill>
                            <a:srgbClr val="0070C0"/>
                          </a:solidFill>
                          <a:effectLst>
                            <a:outerShdw dist="38100" dir="2700000" algn="tl">
                              <a:srgbClr val="3333CC"/>
                            </a:outerShdw>
                          </a:effectLst>
                          <a:latin typeface="Cambria Math"/>
                          <a:ea typeface="微软雅黑" pitchFamily="34" charset="-122"/>
                        </a:rPr>
                        <m:t>𝑿</m:t>
                      </m:r>
                      <m:d>
                        <m:d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dPr>
                        <m:e>
                          <m:r>
                            <a:rPr lang="en-US" altLang="zh-CN" sz="2400" b="1">
                              <a:solidFill>
                                <a:srgbClr val="0070C0"/>
                              </a:solidFill>
                              <a:effectLst>
                                <a:outerShdw dist="38100" dir="2700000" algn="tl">
                                  <a:srgbClr val="3333CC"/>
                                </a:outerShdw>
                              </a:effectLst>
                              <a:latin typeface="Cambria Math"/>
                              <a:ea typeface="微软雅黑" pitchFamily="34" charset="-122"/>
                            </a:rPr>
                            <m:t>𝒕</m:t>
                          </m:r>
                        </m:e>
                      </m:d>
                      <m:r>
                        <a:rPr lang="en-US" altLang="zh-CN" sz="2400" b="1">
                          <a:solidFill>
                            <a:srgbClr val="0070C0"/>
                          </a:solidFill>
                          <a:effectLst>
                            <a:outerShdw dist="38100" dir="2700000" algn="tl">
                              <a:srgbClr val="3333CC"/>
                            </a:outerShdw>
                          </a:effectLst>
                          <a:latin typeface="Cambria Math"/>
                          <a:ea typeface="微软雅黑" pitchFamily="34" charset="-122"/>
                        </a:rPr>
                        <m:t>)</m:t>
                      </m:r>
                    </m:oMath>
                  </m:oMathPara>
                </a14:m>
                <a:endParaRPr lang="zh-CN" altLang="en-US" sz="2400" b="1" dirty="0">
                  <a:solidFill>
                    <a:srgbClr val="0070C0"/>
                  </a:solidFill>
                  <a:effectLst>
                    <a:outerShdw dist="38100" dir="2700000" algn="tl">
                      <a:srgbClr val="3333CC"/>
                    </a:outerShdw>
                  </a:effectLst>
                  <a:latin typeface="微软雅黑" pitchFamily="34" charset="-122"/>
                  <a:ea typeface="微软雅黑" pitchFamily="34" charset="-122"/>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148064" y="4437111"/>
                <a:ext cx="2853217" cy="461665"/>
              </a:xfrm>
              <a:prstGeom prst="rect">
                <a:avLst/>
              </a:prstGeom>
              <a:blipFill rotWithShape="1">
                <a:blip r:embed="rId4"/>
                <a:stretch>
                  <a:fillRect r="-213" b="-21053"/>
                </a:stretch>
              </a:blipFill>
            </p:spPr>
            <p:txBody>
              <a:bodyPr/>
              <a:lstStyle/>
              <a:p>
                <a:r>
                  <a:rPr lang="zh-CN" altLang="en-US">
                    <a:noFill/>
                  </a:rPr>
                  <a:t> </a:t>
                </a:r>
              </a:p>
            </p:txBody>
          </p:sp>
        </mc:Fallback>
      </mc:AlternateContent>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1691236" y="3185730"/>
            <a:ext cx="2337210" cy="4208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292080" y="5134744"/>
            <a:ext cx="3528392" cy="830997"/>
          </a:xfrm>
          <a:prstGeom prst="rect">
            <a:avLst/>
          </a:prstGeom>
          <a:noFill/>
        </p:spPr>
        <p:txBody>
          <a:bodyPr wrap="squar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不同于</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HM</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HNN</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一般没有自反馈。</a:t>
            </a:r>
          </a:p>
        </p:txBody>
      </p:sp>
    </p:spTree>
    <p:extLst>
      <p:ext uri="{BB962C8B-B14F-4D97-AF65-F5344CB8AC3E}">
        <p14:creationId xmlns:p14="http://schemas.microsoft.com/office/powerpoint/2010/main" val="40203768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离散的</a:t>
            </a:r>
            <a:r>
              <a:rPr lang="en-US" altLang="zh-CN" dirty="0"/>
              <a:t>HNN</a:t>
            </a:r>
            <a:endParaRPr lang="zh-CN" altLang="en-US" dirty="0"/>
          </a:p>
        </p:txBody>
      </p:sp>
      <p:sp>
        <p:nvSpPr>
          <p:cNvPr id="3" name="内容占位符 2"/>
          <p:cNvSpPr>
            <a:spLocks noGrp="1"/>
          </p:cNvSpPr>
          <p:nvPr>
            <p:ph idx="1"/>
          </p:nvPr>
        </p:nvSpPr>
        <p:spPr>
          <a:xfrm>
            <a:off x="457200" y="1268760"/>
            <a:ext cx="8229600" cy="964704"/>
          </a:xfrm>
        </p:spPr>
        <p:txBody>
          <a:bodyPr/>
          <a:lstStyle/>
          <a:p>
            <a:r>
              <a:rPr lang="zh-CN" altLang="en-US" dirty="0"/>
              <a:t>对于一个由</a:t>
            </a:r>
            <a:r>
              <a:rPr lang="en-US" altLang="zh-CN" dirty="0"/>
              <a:t>N</a:t>
            </a:r>
            <a:r>
              <a:rPr lang="zh-CN" altLang="en-US" dirty="0"/>
              <a:t>个神经元组成的</a:t>
            </a:r>
            <a:r>
              <a:rPr lang="en-US" altLang="zh-CN" dirty="0"/>
              <a:t>HNN</a:t>
            </a:r>
            <a:r>
              <a:rPr lang="zh-CN" altLang="en-US" dirty="0"/>
              <a:t>，每个神经元的工作方式如下</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097016"/>
            <a:ext cx="3270857" cy="1476000"/>
          </a:xfrm>
          <a:prstGeom prst="rect">
            <a:avLst/>
          </a:prstGeom>
          <a:noFill/>
          <a:ln w="28575">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E:\学习\智能控制-信息学院春季\Neural Network\前馈网络\激活函数\符号.png"/>
          <p:cNvPicPr>
            <a:picLocks noChangeAspect="1" noChangeArrowheads="1"/>
          </p:cNvPicPr>
          <p:nvPr/>
        </p:nvPicPr>
        <p:blipFill rotWithShape="1">
          <a:blip r:embed="rId3">
            <a:extLst>
              <a:ext uri="{28A0092B-C50C-407E-A947-70E740481C1C}">
                <a14:useLocalDpi xmlns:a14="http://schemas.microsoft.com/office/drawing/2010/main" val="0"/>
              </a:ext>
            </a:extLst>
          </a:blip>
          <a:srcRect l="22791" t="14565" r="22086" b="16813"/>
          <a:stretch/>
        </p:blipFill>
        <p:spPr bwMode="auto">
          <a:xfrm>
            <a:off x="6086568" y="2097016"/>
            <a:ext cx="2028875" cy="1476000"/>
          </a:xfrm>
          <a:prstGeom prst="rect">
            <a:avLst/>
          </a:prstGeom>
          <a:noFill/>
          <a:ln w="28575">
            <a:solidFill>
              <a:srgbClr val="0070C0"/>
            </a:solidFill>
            <a:miter lim="800000"/>
            <a:headEnd/>
            <a:tailEnd/>
          </a:ln>
          <a:effectLst/>
          <a:extLst>
            <a:ext uri="{909E8E84-426E-40DD-AFC4-6F175D3DCCD1}">
              <a14:hiddenFill xmlns:a14="http://schemas.microsoft.com/office/drawing/2010/main">
                <a:solidFill>
                  <a:srgbClr val="FFFFFF"/>
                </a:solidFill>
              </a14:hiddenFill>
            </a:ext>
          </a:extLst>
        </p:spPr>
      </p:pic>
      <p:sp>
        <p:nvSpPr>
          <p:cNvPr id="6" name="内容占位符 2"/>
          <p:cNvSpPr txBox="1">
            <a:spLocks/>
          </p:cNvSpPr>
          <p:nvPr/>
        </p:nvSpPr>
        <p:spPr bwMode="auto">
          <a:xfrm>
            <a:off x="486693" y="3529318"/>
            <a:ext cx="8229600" cy="15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Wingdings" pitchFamily="2" charset="2"/>
              <a:buChar char="Ø"/>
              <a:defRPr sz="2400" b="1">
                <a:solidFill>
                  <a:srgbClr val="C00000"/>
                </a:solidFill>
                <a:effectLst>
                  <a:outerShdw dist="38100" dir="2700000" algn="tl">
                    <a:srgbClr val="000000"/>
                  </a:outerShdw>
                </a:effectLst>
                <a:latin typeface="微软雅黑" pitchFamily="34" charset="-122"/>
                <a:ea typeface="微软雅黑" pitchFamily="34" charset="-122"/>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zh-CN" altLang="en-US" dirty="0">
                <a:solidFill>
                  <a:srgbClr val="0070C0"/>
                </a:solidFill>
                <a:effectLst>
                  <a:outerShdw dist="38100" dir="2700000" algn="tl">
                    <a:srgbClr val="3333CC"/>
                  </a:outerShdw>
                </a:effectLst>
              </a:rPr>
              <a:t>整个网络又两种工作方式：</a:t>
            </a:r>
            <a:endParaRPr lang="en-US" altLang="zh-CN" dirty="0">
              <a:solidFill>
                <a:srgbClr val="0070C0"/>
              </a:solidFill>
              <a:effectLst>
                <a:outerShdw dist="38100" dir="2700000" algn="tl">
                  <a:srgbClr val="3333CC"/>
                </a:outerShdw>
              </a:effectLst>
            </a:endParaRPr>
          </a:p>
          <a:p>
            <a:pPr marL="400050" lvl="2" indent="0">
              <a:spcBef>
                <a:spcPts val="1000"/>
              </a:spcBef>
              <a:buNone/>
            </a:pP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异步方式：每次只有一个神经元更新状态。</a:t>
            </a:r>
            <a:endParaRPr lang="en-US" altLang="zh-CN" sz="2000" b="1" dirty="0">
              <a:solidFill>
                <a:srgbClr val="0070C0"/>
              </a:solidFill>
              <a:effectLst>
                <a:outerShdw dist="38100" dir="2700000" algn="tl">
                  <a:srgbClr val="3333CC"/>
                </a:outerShdw>
              </a:effectLst>
              <a:latin typeface="微软雅黑" pitchFamily="34" charset="-122"/>
              <a:ea typeface="微软雅黑" pitchFamily="34" charset="-122"/>
            </a:endParaRPr>
          </a:p>
          <a:p>
            <a:pPr marL="342900" lvl="1" indent="-342900">
              <a:spcBef>
                <a:spcPts val="1000"/>
              </a:spcBef>
              <a:buFont typeface="Wingdings" pitchFamily="2" charset="2"/>
              <a:buChar char="Ø"/>
            </a:pPr>
            <a:endParaRPr lang="en-US" altLang="zh-CN" sz="2400" b="1" dirty="0">
              <a:solidFill>
                <a:srgbClr val="0070C0"/>
              </a:solidFill>
              <a:effectLst>
                <a:outerShdw dist="38100" dir="2700000" algn="tl">
                  <a:srgbClr val="3333CC"/>
                </a:outerShdw>
              </a:effectLst>
              <a:latin typeface="微软雅黑" pitchFamily="34" charset="-122"/>
              <a:ea typeface="微软雅黑" pitchFamily="34" charset="-122"/>
            </a:endParaRPr>
          </a:p>
          <a:p>
            <a:pPr marL="0" lvl="1" indent="0">
              <a:spcBef>
                <a:spcPts val="1000"/>
              </a:spcBef>
              <a:buNone/>
            </a:pPr>
            <a:endParaRPr lang="en-US" altLang="zh-CN" sz="2400" b="1" dirty="0">
              <a:solidFill>
                <a:srgbClr val="0070C0"/>
              </a:solidFill>
              <a:effectLst>
                <a:outerShdw dist="38100" dir="2700000" algn="tl">
                  <a:srgbClr val="3333CC"/>
                </a:outerShdw>
              </a:effectLst>
              <a:latin typeface="微软雅黑" pitchFamily="34" charset="-122"/>
              <a:ea typeface="微软雅黑" pitchFamily="34" charset="-122"/>
            </a:endParaRPr>
          </a:p>
          <a:p>
            <a:pPr marL="400050" lvl="2" indent="0">
              <a:spcBef>
                <a:spcPts val="1000"/>
              </a:spcBef>
              <a:buNone/>
            </a:pP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同步方式：每次所有神经元同步更新。</a:t>
            </a:r>
          </a:p>
        </p:txBody>
      </p:sp>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979" y="4437224"/>
            <a:ext cx="8119314" cy="1008000"/>
          </a:xfrm>
          <a:prstGeom prst="rect">
            <a:avLst/>
          </a:prstGeom>
          <a:noFill/>
          <a:ln w="28575">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6840" y="5816385"/>
            <a:ext cx="5269306" cy="1008000"/>
          </a:xfrm>
          <a:prstGeom prst="rect">
            <a:avLst/>
          </a:prstGeom>
          <a:noFill/>
          <a:ln w="28575">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96871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稳定性</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1"/>
                <a:ext cx="8229600" cy="2620888"/>
              </a:xfrm>
            </p:spPr>
            <p:txBody>
              <a:bodyPr/>
              <a:lstStyle/>
              <a:p>
                <a:r>
                  <a:rPr lang="en-US" altLang="zh-CN" dirty="0"/>
                  <a:t>HNN</a:t>
                </a:r>
                <a:r>
                  <a:rPr lang="zh-CN" altLang="en-US" dirty="0"/>
                  <a:t>实际上是一个离散的非线性动力学系统（非线性差分方程）。</a:t>
                </a:r>
                <a:endParaRPr lang="en-US" altLang="zh-CN" dirty="0"/>
              </a:p>
              <a:p>
                <a:r>
                  <a:rPr lang="zh-CN" altLang="en-US" dirty="0"/>
                  <a:t>稳定点（吸引子）：满足</a:t>
                </a:r>
                <a14:m>
                  <m:oMath xmlns:m="http://schemas.openxmlformats.org/officeDocument/2006/math">
                    <m:r>
                      <a:rPr lang="en-US" altLang="zh-CN" b="1" i="1" dirty="0">
                        <a:latin typeface="Cambria Math"/>
                      </a:rPr>
                      <m:t>𝒙</m:t>
                    </m:r>
                    <m:r>
                      <a:rPr lang="en-US" altLang="zh-CN" b="1" i="1" dirty="0" smtClean="0">
                        <a:latin typeface="Cambria Math"/>
                      </a:rPr>
                      <m:t>=</m:t>
                    </m:r>
                    <m:r>
                      <a:rPr lang="en-US" altLang="zh-CN" b="1" i="1" dirty="0" smtClean="0">
                        <a:latin typeface="Cambria Math"/>
                      </a:rPr>
                      <m:t>𝒇</m:t>
                    </m:r>
                    <m:r>
                      <a:rPr lang="en-US" altLang="zh-CN" b="1" i="1" dirty="0" smtClean="0">
                        <a:latin typeface="Cambria Math"/>
                      </a:rPr>
                      <m:t>(</m:t>
                    </m:r>
                    <m:r>
                      <a:rPr lang="en-US" altLang="zh-CN" b="1" i="1" dirty="0" smtClean="0">
                        <a:latin typeface="Cambria Math"/>
                      </a:rPr>
                      <m:t>𝑾𝒙</m:t>
                    </m:r>
                    <m:r>
                      <a:rPr lang="en-US" altLang="zh-CN" b="1" i="1" dirty="0" smtClean="0">
                        <a:latin typeface="Cambria Math"/>
                      </a:rPr>
                      <m:t>−</m:t>
                    </m:r>
                    <m:r>
                      <a:rPr lang="zh-CN" altLang="en-US" b="1" i="1" dirty="0" smtClean="0">
                        <a:latin typeface="Cambria Math"/>
                      </a:rPr>
                      <m:t>𝜽</m:t>
                    </m:r>
                    <m:r>
                      <a:rPr lang="en-US" altLang="zh-CN" b="1" i="1" dirty="0" smtClean="0">
                        <a:latin typeface="Cambria Math"/>
                      </a:rPr>
                      <m:t>)</m:t>
                    </m:r>
                  </m:oMath>
                </a14:m>
                <a:r>
                  <a:rPr lang="zh-CN" altLang="en-US" dirty="0"/>
                  <a:t>的状态点</a:t>
                </a:r>
                <a14:m>
                  <m:oMath xmlns:m="http://schemas.openxmlformats.org/officeDocument/2006/math">
                    <m:r>
                      <a:rPr lang="en-US" altLang="zh-CN" i="1" dirty="0">
                        <a:latin typeface="Cambria Math"/>
                      </a:rPr>
                      <m:t>𝒙</m:t>
                    </m:r>
                  </m:oMath>
                </a14:m>
                <a:r>
                  <a:rPr lang="zh-CN" altLang="en-US" i="1" dirty="0"/>
                  <a:t>。</a:t>
                </a:r>
                <a:r>
                  <a:rPr lang="zh-CN" altLang="en-US" dirty="0"/>
                  <a:t>一个状态一旦进入稳定点，其值再也不会改变。</a:t>
                </a:r>
                <a:endParaRPr lang="en-US" altLang="zh-CN" i="1"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1"/>
                <a:ext cx="8229600" cy="2620888"/>
              </a:xfrm>
              <a:blipFill rotWithShape="1">
                <a:blip r:embed="rId2"/>
                <a:stretch>
                  <a:fillRect l="-963" t="-1865" r="-11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419472" y="4924618"/>
                <a:ext cx="8229600" cy="830997"/>
              </a:xfrm>
              <a:prstGeom prst="rect">
                <a:avLst/>
              </a:prstGeom>
            </p:spPr>
            <p:txBody>
              <a:bodyPr wrap="square">
                <a:spAutoFit/>
              </a:bodyPr>
              <a:lstStyle/>
              <a:p>
                <a:pPr marL="342900" indent="-342900">
                  <a:buFont typeface="Wingdings" pitchFamily="2" charset="2"/>
                  <a:buChar char="Ø"/>
                </a:pP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问题：对于一个初始状态</a:t>
                </a:r>
                <a14:m>
                  <m:oMath xmlns:m="http://schemas.openxmlformats.org/officeDocument/2006/math">
                    <m:r>
                      <a:rPr lang="en-US" altLang="zh-CN" sz="2400" b="1" dirty="0">
                        <a:solidFill>
                          <a:srgbClr val="0070C0"/>
                        </a:solidFill>
                        <a:effectLst>
                          <a:outerShdw dist="38100" dir="2700000" algn="tl">
                            <a:srgbClr val="3333CC"/>
                          </a:outerShdw>
                        </a:effectLst>
                        <a:latin typeface="Cambria Math"/>
                        <a:ea typeface="微软雅黑" pitchFamily="34" charset="-122"/>
                      </a:rPr>
                      <m:t>𝑥</m:t>
                    </m:r>
                    <m:r>
                      <a:rPr lang="en-US" altLang="zh-CN" sz="2400" b="1" dirty="0">
                        <a:solidFill>
                          <a:srgbClr val="0070C0"/>
                        </a:solidFill>
                        <a:effectLst>
                          <a:outerShdw dist="38100" dir="2700000" algn="tl">
                            <a:srgbClr val="3333CC"/>
                          </a:outerShdw>
                        </a:effectLst>
                        <a:latin typeface="Cambria Math"/>
                        <a:ea typeface="微软雅黑" pitchFamily="34" charset="-122"/>
                      </a:rPr>
                      <m:t>(</m:t>
                    </m:r>
                    <m:r>
                      <a:rPr lang="en-US" altLang="zh-CN" sz="2400" b="1" dirty="0">
                        <a:solidFill>
                          <a:srgbClr val="0070C0"/>
                        </a:solidFill>
                        <a:effectLst>
                          <a:outerShdw dist="38100" dir="2700000" algn="tl">
                            <a:srgbClr val="3333CC"/>
                          </a:outerShdw>
                        </a:effectLst>
                        <a:latin typeface="Cambria Math"/>
                        <a:ea typeface="微软雅黑" pitchFamily="34" charset="-122"/>
                      </a:rPr>
                      <m:t>𝟎</m:t>
                    </m:r>
                    <m:r>
                      <a:rPr lang="en-US" altLang="zh-CN" sz="2400" b="1" dirty="0">
                        <a:solidFill>
                          <a:srgbClr val="0070C0"/>
                        </a:solidFill>
                        <a:effectLst>
                          <a:outerShdw dist="38100" dir="2700000" algn="tl">
                            <a:srgbClr val="3333CC"/>
                          </a:outerShdw>
                        </a:effectLst>
                        <a:latin typeface="Cambria Math"/>
                        <a:ea typeface="微软雅黑" pitchFamily="34" charset="-122"/>
                      </a:rPr>
                      <m:t>)</m:t>
                    </m:r>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HNN</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的状态会收敛到稳定点吗？任意初始状态会被吸引子“吸引”到稳定点吗？</a:t>
                </a:r>
              </a:p>
            </p:txBody>
          </p:sp>
        </mc:Choice>
        <mc:Fallback xmlns="">
          <p:sp>
            <p:nvSpPr>
              <p:cNvPr id="4" name="矩形 3"/>
              <p:cNvSpPr>
                <a:spLocks noRot="1" noChangeAspect="1" noMove="1" noResize="1" noEditPoints="1" noAdjustHandles="1" noChangeArrowheads="1" noChangeShapeType="1" noTextEdit="1"/>
              </p:cNvSpPr>
              <p:nvPr/>
            </p:nvSpPr>
            <p:spPr>
              <a:xfrm>
                <a:off x="419472" y="4924618"/>
                <a:ext cx="8229600" cy="830997"/>
              </a:xfrm>
              <a:prstGeom prst="rect">
                <a:avLst/>
              </a:prstGeom>
              <a:blipFill rotWithShape="1">
                <a:blip r:embed="rId3"/>
                <a:stretch>
                  <a:fillRect l="-1037" t="-5882" r="-222" b="-17647"/>
                </a:stretch>
              </a:blipFill>
            </p:spPr>
            <p:txBody>
              <a:bodyPr/>
              <a:lstStyle/>
              <a:p>
                <a:r>
                  <a:rPr lang="zh-CN" altLang="en-US">
                    <a:noFill/>
                  </a:rPr>
                  <a:t> </a:t>
                </a:r>
              </a:p>
            </p:txBody>
          </p:sp>
        </mc:Fallback>
      </mc:AlternateContent>
      <p:sp>
        <p:nvSpPr>
          <p:cNvPr id="6" name="任意多边形 5"/>
          <p:cNvSpPr/>
          <p:nvPr/>
        </p:nvSpPr>
        <p:spPr>
          <a:xfrm>
            <a:off x="3833813" y="3395663"/>
            <a:ext cx="1462087" cy="1166814"/>
          </a:xfrm>
          <a:custGeom>
            <a:avLst/>
            <a:gdLst>
              <a:gd name="connsiteX0" fmla="*/ 0 w 1462087"/>
              <a:gd name="connsiteY0" fmla="*/ 0 h 1166814"/>
              <a:gd name="connsiteX1" fmla="*/ 238125 w 1462087"/>
              <a:gd name="connsiteY1" fmla="*/ 742950 h 1166814"/>
              <a:gd name="connsiteX2" fmla="*/ 723900 w 1462087"/>
              <a:gd name="connsiteY2" fmla="*/ 1166812 h 1166814"/>
              <a:gd name="connsiteX3" fmla="*/ 1228725 w 1462087"/>
              <a:gd name="connsiteY3" fmla="*/ 747712 h 1166814"/>
              <a:gd name="connsiteX4" fmla="*/ 1462087 w 1462087"/>
              <a:gd name="connsiteY4" fmla="*/ 23812 h 1166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2087" h="1166814">
                <a:moveTo>
                  <a:pt x="0" y="0"/>
                </a:moveTo>
                <a:cubicBezTo>
                  <a:pt x="58737" y="274240"/>
                  <a:pt x="117475" y="548481"/>
                  <a:pt x="238125" y="742950"/>
                </a:cubicBezTo>
                <a:cubicBezTo>
                  <a:pt x="358775" y="937419"/>
                  <a:pt x="558800" y="1166018"/>
                  <a:pt x="723900" y="1166812"/>
                </a:cubicBezTo>
                <a:cubicBezTo>
                  <a:pt x="889000" y="1167606"/>
                  <a:pt x="1105694" y="938212"/>
                  <a:pt x="1228725" y="747712"/>
                </a:cubicBezTo>
                <a:cubicBezTo>
                  <a:pt x="1351756" y="557212"/>
                  <a:pt x="1406921" y="290512"/>
                  <a:pt x="1462087" y="238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148064" y="3645024"/>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p:nvCxnSpPr>
        <p:spPr>
          <a:xfrm flipH="1">
            <a:off x="5096554" y="3706487"/>
            <a:ext cx="82553" cy="27258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椭圆 9"/>
          <p:cNvSpPr/>
          <p:nvPr/>
        </p:nvSpPr>
        <p:spPr>
          <a:xfrm>
            <a:off x="4420840" y="4476753"/>
            <a:ext cx="288032" cy="162667"/>
          </a:xfrm>
          <a:prstGeom prst="ellipse">
            <a:avLst/>
          </a:prstGeom>
          <a:noFill/>
          <a:ln>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1" name="矩形 10"/>
          <p:cNvSpPr/>
          <p:nvPr/>
        </p:nvSpPr>
        <p:spPr>
          <a:xfrm>
            <a:off x="4781490" y="4373420"/>
            <a:ext cx="877163" cy="369332"/>
          </a:xfrm>
          <a:prstGeom prst="rect">
            <a:avLst/>
          </a:prstGeom>
        </p:spPr>
        <p:txBody>
          <a:bodyPr wrap="none">
            <a:spAutoFit/>
          </a:bodyPr>
          <a:lstStyle/>
          <a:p>
            <a:r>
              <a:rPr lang="zh-CN" altLang="en-US" b="1" dirty="0">
                <a:solidFill>
                  <a:srgbClr val="0070C0"/>
                </a:solidFill>
              </a:rPr>
              <a:t>稳定点</a:t>
            </a:r>
          </a:p>
        </p:txBody>
      </p:sp>
    </p:spTree>
    <p:extLst>
      <p:ext uri="{BB962C8B-B14F-4D97-AF65-F5344CB8AC3E}">
        <p14:creationId xmlns:p14="http://schemas.microsoft.com/office/powerpoint/2010/main" val="38582933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稳定性定理</a:t>
            </a:r>
          </a:p>
        </p:txBody>
      </p:sp>
      <p:sp>
        <p:nvSpPr>
          <p:cNvPr id="3" name="内容占位符 2"/>
          <p:cNvSpPr>
            <a:spLocks noGrp="1"/>
          </p:cNvSpPr>
          <p:nvPr>
            <p:ph idx="1"/>
          </p:nvPr>
        </p:nvSpPr>
        <p:spPr>
          <a:xfrm>
            <a:off x="457200" y="1600201"/>
            <a:ext cx="8229600" cy="1252735"/>
          </a:xfrm>
        </p:spPr>
        <p:style>
          <a:lnRef idx="1">
            <a:schemeClr val="accent5"/>
          </a:lnRef>
          <a:fillRef idx="2">
            <a:schemeClr val="accent5"/>
          </a:fillRef>
          <a:effectRef idx="1">
            <a:schemeClr val="accent5"/>
          </a:effectRef>
          <a:fontRef idx="minor">
            <a:schemeClr val="dk1"/>
          </a:fontRef>
        </p:style>
        <p:txBody>
          <a:bodyPr/>
          <a:lstStyle/>
          <a:p>
            <a:pPr marL="0" indent="0" algn="just">
              <a:buNone/>
            </a:pPr>
            <a:r>
              <a:rPr lang="zh-CN" altLang="en-US" dirty="0"/>
              <a:t>对于一个</a:t>
            </a:r>
            <a:r>
              <a:rPr lang="en-US" altLang="zh-CN" dirty="0"/>
              <a:t>HNN</a:t>
            </a:r>
            <a:r>
              <a:rPr lang="zh-CN" altLang="en-US" dirty="0"/>
              <a:t>，若按异步方式调整状态，且连接权矩阵</a:t>
            </a:r>
            <a:r>
              <a:rPr lang="en-US" altLang="zh-CN" dirty="0"/>
              <a:t>W</a:t>
            </a:r>
            <a:r>
              <a:rPr lang="zh-CN" altLang="en-US" dirty="0"/>
              <a:t>为对称矩阵，则对任意初始状态，网络最终都会收敛到一个吸引子。</a:t>
            </a:r>
          </a:p>
        </p:txBody>
      </p:sp>
      <p:sp>
        <p:nvSpPr>
          <p:cNvPr id="4" name="TextBox 3"/>
          <p:cNvSpPr txBox="1"/>
          <p:nvPr/>
        </p:nvSpPr>
        <p:spPr>
          <a:xfrm>
            <a:off x="449156" y="3146781"/>
            <a:ext cx="2954655" cy="461665"/>
          </a:xfrm>
          <a:prstGeom prst="rect">
            <a:avLst/>
          </a:prstGeom>
          <a:noFill/>
        </p:spPr>
        <p:txBody>
          <a:bodyPr wrap="none" rtlCol="0">
            <a:spAutoFit/>
          </a:bodyPr>
          <a:lstStyle/>
          <a:p>
            <a:r>
              <a:rPr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证明：定义能量函数</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3861048"/>
            <a:ext cx="4997797" cy="79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1331640" y="5965831"/>
            <a:ext cx="3262432" cy="461665"/>
          </a:xfrm>
          <a:prstGeom prst="rect">
            <a:avLst/>
          </a:prstGeom>
          <a:noFill/>
        </p:spPr>
        <p:txBody>
          <a:bodyPr wrap="none" rtlCol="0">
            <a:spAutoFit/>
          </a:bodyPr>
          <a:lstStyle/>
          <a:p>
            <a:r>
              <a:rPr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关键判断上式的符号。</a:t>
            </a:r>
          </a:p>
        </p:txBody>
      </p:sp>
      <p:sp>
        <p:nvSpPr>
          <p:cNvPr id="16" name="TextBox 15"/>
          <p:cNvSpPr txBox="1"/>
          <p:nvPr/>
        </p:nvSpPr>
        <p:spPr>
          <a:xfrm>
            <a:off x="1224814" y="4668675"/>
            <a:ext cx="6593472" cy="461665"/>
          </a:xfrm>
          <a:prstGeom prst="rect">
            <a:avLst/>
          </a:prstGeom>
          <a:noFill/>
        </p:spPr>
        <p:txBody>
          <a:bodyPr wrap="none" rtlCol="0">
            <a:spAutoFit/>
          </a:bodyPr>
          <a:lstStyle/>
          <a:p>
            <a:r>
              <a:rPr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由于</a:t>
            </a:r>
            <a:r>
              <a:rPr lang="en-US" altLang="zh-CN" sz="2400" b="1" dirty="0">
                <a:solidFill>
                  <a:srgbClr val="7030A0"/>
                </a:solidFill>
                <a:effectLst>
                  <a:outerShdw dist="38100" dir="2700000" algn="tl">
                    <a:srgbClr val="3333CC"/>
                  </a:outerShdw>
                </a:effectLst>
                <a:latin typeface="微软雅黑" pitchFamily="34" charset="-122"/>
                <a:ea typeface="微软雅黑" pitchFamily="34" charset="-122"/>
              </a:rPr>
              <a:t>x</a:t>
            </a:r>
            <a:r>
              <a:rPr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的元素只能取</a:t>
            </a:r>
            <a:r>
              <a:rPr lang="en-US" altLang="zh-CN" sz="2400" b="1" dirty="0">
                <a:solidFill>
                  <a:srgbClr val="7030A0"/>
                </a:solidFill>
                <a:effectLst>
                  <a:outerShdw dist="38100" dir="2700000" algn="tl">
                    <a:srgbClr val="3333CC"/>
                  </a:outerShdw>
                </a:effectLst>
                <a:latin typeface="微软雅黑" pitchFamily="34" charset="-122"/>
                <a:ea typeface="微软雅黑" pitchFamily="34" charset="-122"/>
              </a:rPr>
              <a:t>1</a:t>
            </a:r>
            <a:r>
              <a:rPr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或</a:t>
            </a:r>
            <a:r>
              <a:rPr lang="en-US" altLang="zh-CN" sz="2400" b="1" dirty="0">
                <a:solidFill>
                  <a:srgbClr val="7030A0"/>
                </a:solidFill>
                <a:effectLst>
                  <a:outerShdw dist="38100" dir="2700000" algn="tl">
                    <a:srgbClr val="3333CC"/>
                  </a:outerShdw>
                </a:effectLst>
                <a:latin typeface="微软雅黑" pitchFamily="34" charset="-122"/>
                <a:ea typeface="微软雅黑" pitchFamily="34" charset="-122"/>
              </a:rPr>
              <a:t>-1</a:t>
            </a:r>
            <a:r>
              <a:rPr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，因此</a:t>
            </a:r>
            <a:r>
              <a:rPr lang="en-US" altLang="zh-CN" sz="2400" b="1" dirty="0">
                <a:solidFill>
                  <a:srgbClr val="7030A0"/>
                </a:solidFill>
                <a:effectLst>
                  <a:outerShdw dist="38100" dir="2700000" algn="tl">
                    <a:srgbClr val="3333CC"/>
                  </a:outerShdw>
                </a:effectLst>
                <a:latin typeface="微软雅黑" pitchFamily="34" charset="-122"/>
                <a:ea typeface="微软雅黑" pitchFamily="34" charset="-122"/>
              </a:rPr>
              <a:t>E</a:t>
            </a:r>
            <a:r>
              <a:rPr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是有下界的。</a:t>
            </a:r>
          </a:p>
        </p:txBody>
      </p:sp>
      <p:pic>
        <p:nvPicPr>
          <p:cNvPr id="6146" name="Picture 2" descr="C:\Users\leo\Desktop\jietu.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413" y="5337718"/>
            <a:ext cx="6964474" cy="46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39274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稳定性定理</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1"/>
                <a:ext cx="8229600" cy="748680"/>
              </a:xfrm>
            </p:spPr>
            <p:txBody>
              <a:bodyPr/>
              <a:lstStyle/>
              <a:p>
                <a:r>
                  <a:rPr lang="zh-CN" altLang="en-US" dirty="0"/>
                  <a:t>对</a:t>
                </a:r>
                <a14:m>
                  <m:oMath xmlns:m="http://schemas.openxmlformats.org/officeDocument/2006/math">
                    <m:r>
                      <a:rPr lang="zh-CN" altLang="en-US" i="1" smtClean="0">
                        <a:latin typeface="Cambria Math"/>
                      </a:rPr>
                      <m:t>∆</m:t>
                    </m:r>
                    <m:sSub>
                      <m:sSubPr>
                        <m:ctrlPr>
                          <a:rPr lang="en-US" altLang="zh-CN"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𝒊</m:t>
                        </m:r>
                      </m:sub>
                    </m:sSub>
                  </m:oMath>
                </a14:m>
                <a:r>
                  <a:rPr lang="zh-CN" altLang="en-US" dirty="0"/>
                  <a:t>分类讨论</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1"/>
                <a:ext cx="8229600" cy="748680"/>
              </a:xfrm>
              <a:blipFill rotWithShape="1">
                <a:blip r:embed="rId2"/>
                <a:stretch>
                  <a:fillRect l="-963" t="-6557"/>
                </a:stretch>
              </a:blipFill>
            </p:spPr>
            <p:txBody>
              <a:bodyPr/>
              <a:lstStyle/>
              <a:p>
                <a:r>
                  <a:rPr lang="zh-CN" altLang="en-US">
                    <a:noFill/>
                  </a:rPr>
                  <a:t> </a:t>
                </a:r>
              </a:p>
            </p:txBody>
          </p:sp>
        </mc:Fallback>
      </mc:AlternateContent>
      <p:grpSp>
        <p:nvGrpSpPr>
          <p:cNvPr id="16" name="组合 15"/>
          <p:cNvGrpSpPr/>
          <p:nvPr/>
        </p:nvGrpSpPr>
        <p:grpSpPr>
          <a:xfrm>
            <a:off x="539552" y="2237174"/>
            <a:ext cx="8496944" cy="1119818"/>
            <a:chOff x="539552" y="2237174"/>
            <a:chExt cx="8496944" cy="1119818"/>
          </a:xfrm>
        </p:grpSpPr>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2298" y="2237174"/>
              <a:ext cx="4011430" cy="46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2255174"/>
              <a:ext cx="3525120" cy="4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2298" y="2924992"/>
              <a:ext cx="1642666" cy="4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539552" y="2247255"/>
              <a:ext cx="570990" cy="461665"/>
            </a:xfrm>
            <a:prstGeom prst="rect">
              <a:avLst/>
            </a:prstGeom>
            <a:noFill/>
          </p:spPr>
          <p:txBody>
            <a:bodyPr wrap="none" rtlCol="0">
              <a:spAutoFit/>
            </a:bodyPr>
            <a:lstStyle/>
            <a:p>
              <a:r>
                <a:rPr lang="en-US" altLang="zh-CN" sz="2400" b="1" dirty="0">
                  <a:solidFill>
                    <a:srgbClr val="C00000"/>
                  </a:solidFill>
                  <a:effectLst>
                    <a:outerShdw dist="38100" dir="2700000" algn="tl">
                      <a:srgbClr val="000000"/>
                    </a:outerShdw>
                  </a:effectLst>
                  <a:latin typeface="微软雅黑" pitchFamily="34" charset="-122"/>
                  <a:ea typeface="微软雅黑" pitchFamily="34" charset="-122"/>
                </a:rPr>
                <a:t>a).</a:t>
              </a:r>
              <a:endParaRPr lang="zh-CN" altLang="en-US" sz="2400" b="1" dirty="0">
                <a:solidFill>
                  <a:srgbClr val="C00000"/>
                </a:solidFill>
                <a:effectLst>
                  <a:outerShdw dist="38100" dir="2700000" algn="tl">
                    <a:srgbClr val="000000"/>
                  </a:outerShdw>
                </a:effectLst>
                <a:latin typeface="微软雅黑" pitchFamily="34" charset="-122"/>
                <a:ea typeface="微软雅黑" pitchFamily="34" charset="-122"/>
              </a:endParaRPr>
            </a:p>
          </p:txBody>
        </p:sp>
        <p:sp>
          <p:nvSpPr>
            <p:cNvPr id="15" name="矩形 14"/>
            <p:cNvSpPr/>
            <p:nvPr/>
          </p:nvSpPr>
          <p:spPr>
            <a:xfrm>
              <a:off x="539552" y="2237174"/>
              <a:ext cx="8496944" cy="1119818"/>
            </a:xfrm>
            <a:prstGeom prst="rect">
              <a:avLst/>
            </a:prstGeom>
            <a:noFill/>
            <a:ln w="28575">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grpSp>
      <p:grpSp>
        <p:nvGrpSpPr>
          <p:cNvPr id="17" name="组合 16"/>
          <p:cNvGrpSpPr/>
          <p:nvPr/>
        </p:nvGrpSpPr>
        <p:grpSpPr>
          <a:xfrm>
            <a:off x="539552" y="3681776"/>
            <a:ext cx="8497700" cy="1159897"/>
            <a:chOff x="539552" y="3493191"/>
            <a:chExt cx="8497700" cy="1159897"/>
          </a:xfrm>
        </p:grpSpPr>
        <p:pic>
          <p:nvPicPr>
            <p:cNvPr id="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2298" y="3493191"/>
              <a:ext cx="3912695" cy="46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92080" y="3511191"/>
              <a:ext cx="3734526" cy="4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02298" y="4221088"/>
              <a:ext cx="1889280" cy="4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539552" y="3501008"/>
              <a:ext cx="598241" cy="461665"/>
            </a:xfrm>
            <a:prstGeom prst="rect">
              <a:avLst/>
            </a:prstGeom>
            <a:noFill/>
          </p:spPr>
          <p:txBody>
            <a:bodyPr wrap="none" rtlCol="0">
              <a:spAutoFit/>
            </a:bodyPr>
            <a:lstStyle/>
            <a:p>
              <a:r>
                <a:rPr lang="en-US" altLang="zh-CN" sz="2400" b="1" dirty="0">
                  <a:solidFill>
                    <a:srgbClr val="C00000"/>
                  </a:solidFill>
                  <a:effectLst>
                    <a:outerShdw dist="38100" dir="2700000" algn="tl">
                      <a:srgbClr val="000000"/>
                    </a:outerShdw>
                  </a:effectLst>
                  <a:latin typeface="微软雅黑" pitchFamily="34" charset="-122"/>
                  <a:ea typeface="微软雅黑" pitchFamily="34" charset="-122"/>
                </a:rPr>
                <a:t>b).</a:t>
              </a:r>
              <a:endParaRPr lang="zh-CN" altLang="en-US" sz="2400" b="1" dirty="0">
                <a:solidFill>
                  <a:srgbClr val="C00000"/>
                </a:solidFill>
                <a:effectLst>
                  <a:outerShdw dist="38100" dir="2700000" algn="tl">
                    <a:srgbClr val="000000"/>
                  </a:outerShdw>
                </a:effectLst>
                <a:latin typeface="微软雅黑" pitchFamily="34" charset="-122"/>
                <a:ea typeface="微软雅黑" pitchFamily="34" charset="-122"/>
              </a:endParaRPr>
            </a:p>
          </p:txBody>
        </p:sp>
        <p:sp>
          <p:nvSpPr>
            <p:cNvPr id="19" name="矩形 18"/>
            <p:cNvSpPr/>
            <p:nvPr/>
          </p:nvSpPr>
          <p:spPr>
            <a:xfrm>
              <a:off x="540308" y="3511191"/>
              <a:ext cx="8496944" cy="1119818"/>
            </a:xfrm>
            <a:prstGeom prst="rect">
              <a:avLst/>
            </a:prstGeom>
            <a:noFill/>
            <a:ln w="28575">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grpSp>
      <p:grpSp>
        <p:nvGrpSpPr>
          <p:cNvPr id="18" name="组合 17"/>
          <p:cNvGrpSpPr/>
          <p:nvPr/>
        </p:nvGrpSpPr>
        <p:grpSpPr>
          <a:xfrm>
            <a:off x="540308" y="5166456"/>
            <a:ext cx="8497700" cy="1173484"/>
            <a:chOff x="539552" y="5013176"/>
            <a:chExt cx="8497700" cy="1173484"/>
          </a:xfrm>
        </p:grpSpPr>
        <p:sp>
          <p:nvSpPr>
            <p:cNvPr id="12" name="TextBox 11"/>
            <p:cNvSpPr txBox="1"/>
            <p:nvPr/>
          </p:nvSpPr>
          <p:spPr>
            <a:xfrm>
              <a:off x="539552" y="5013176"/>
              <a:ext cx="551754" cy="461665"/>
            </a:xfrm>
            <a:prstGeom prst="rect">
              <a:avLst/>
            </a:prstGeom>
            <a:noFill/>
          </p:spPr>
          <p:txBody>
            <a:bodyPr wrap="none" rtlCol="0">
              <a:spAutoFit/>
            </a:bodyPr>
            <a:lstStyle/>
            <a:p>
              <a:r>
                <a:rPr lang="en-US" altLang="zh-CN" sz="2400" b="1" dirty="0">
                  <a:solidFill>
                    <a:srgbClr val="C00000"/>
                  </a:solidFill>
                  <a:effectLst>
                    <a:outerShdw dist="38100" dir="2700000" algn="tl">
                      <a:srgbClr val="000000"/>
                    </a:outerShdw>
                  </a:effectLst>
                  <a:latin typeface="微软雅黑" pitchFamily="34" charset="-122"/>
                  <a:ea typeface="微软雅黑" pitchFamily="34" charset="-122"/>
                </a:rPr>
                <a:t>c).</a:t>
              </a:r>
              <a:endParaRPr lang="zh-CN" altLang="en-US" sz="2400" b="1" dirty="0">
                <a:solidFill>
                  <a:srgbClr val="C00000"/>
                </a:solidFill>
                <a:effectLst>
                  <a:outerShdw dist="38100" dir="2700000" algn="tl">
                    <a:srgbClr val="000000"/>
                  </a:outerShdw>
                </a:effectLst>
                <a:latin typeface="微软雅黑" pitchFamily="34" charset="-122"/>
                <a:ea typeface="微软雅黑" pitchFamily="34" charset="-122"/>
              </a:endParaRPr>
            </a:p>
          </p:txBody>
        </p:sp>
        <p:pic>
          <p:nvPicPr>
            <p:cNvPr id="3074"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20072" y="5114849"/>
              <a:ext cx="1913143" cy="4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202298" y="5085184"/>
              <a:ext cx="2844679" cy="4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02298" y="5733256"/>
              <a:ext cx="1898308" cy="4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矩形 19"/>
            <p:cNvSpPr/>
            <p:nvPr/>
          </p:nvSpPr>
          <p:spPr>
            <a:xfrm>
              <a:off x="540308" y="5066842"/>
              <a:ext cx="8496944" cy="1119818"/>
            </a:xfrm>
            <a:prstGeom prst="rect">
              <a:avLst/>
            </a:prstGeom>
            <a:noFill/>
            <a:ln w="28575">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grpSp>
      <p:grpSp>
        <p:nvGrpSpPr>
          <p:cNvPr id="22" name="组合 21"/>
          <p:cNvGrpSpPr/>
          <p:nvPr/>
        </p:nvGrpSpPr>
        <p:grpSpPr>
          <a:xfrm>
            <a:off x="982406" y="2197643"/>
            <a:ext cx="7704856" cy="1569660"/>
            <a:chOff x="9436589" y="2435726"/>
            <a:chExt cx="7704856" cy="1569660"/>
          </a:xfrm>
        </p:grpSpPr>
        <p:sp>
          <p:nvSpPr>
            <p:cNvPr id="21" name="TextBox 20"/>
            <p:cNvSpPr txBox="1"/>
            <p:nvPr/>
          </p:nvSpPr>
          <p:spPr>
            <a:xfrm>
              <a:off x="9436589" y="2435726"/>
              <a:ext cx="7704856" cy="1569660"/>
            </a:xfrm>
            <a:prstGeom prst="rect">
              <a:avLst/>
            </a:prstGeom>
            <a:solidFill>
              <a:schemeClr val="bg1"/>
            </a:solidFill>
            <a:ln w="38100">
              <a:solidFill>
                <a:srgbClr val="C00000"/>
              </a:solidFill>
            </a:ln>
          </p:spPr>
          <p:txBody>
            <a:bodyPr wrap="square" rtlCol="0">
              <a:spAutoFit/>
            </a:bodyPr>
            <a:lstStyle/>
            <a:p>
              <a:pPr algn="just"/>
              <a:r>
                <a:rPr lang="zh-CN" altLang="en-US" sz="4800" dirty="0"/>
                <a:t>                       ，又由于</a:t>
              </a:r>
              <a:r>
                <a:rPr lang="en-US" altLang="zh-CN" sz="4800" dirty="0"/>
                <a:t>E</a:t>
              </a:r>
              <a:r>
                <a:rPr lang="zh-CN" altLang="en-US" sz="4800" dirty="0"/>
                <a:t>有下界，</a:t>
              </a:r>
              <a:r>
                <a:rPr lang="en-US" altLang="zh-CN" sz="4800" dirty="0"/>
                <a:t>E</a:t>
              </a:r>
              <a:r>
                <a:rPr lang="zh-CN" altLang="en-US" sz="4800" dirty="0"/>
                <a:t>必收敛到一常数。</a:t>
              </a:r>
            </a:p>
          </p:txBody>
        </p:sp>
        <p:pic>
          <p:nvPicPr>
            <p:cNvPr id="3078" name="Picture 6"/>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606997" y="2528992"/>
              <a:ext cx="3536492" cy="828000"/>
            </a:xfrm>
            <a:prstGeom prst="rect">
              <a:avLst/>
            </a:prstGeom>
            <a:noFill/>
            <a:ln w="38100">
              <a:no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8" name="TextBox 27"/>
          <p:cNvSpPr txBox="1"/>
          <p:nvPr/>
        </p:nvSpPr>
        <p:spPr>
          <a:xfrm>
            <a:off x="982406" y="4237502"/>
            <a:ext cx="7704856" cy="2308324"/>
          </a:xfrm>
          <a:prstGeom prst="rect">
            <a:avLst/>
          </a:prstGeom>
          <a:solidFill>
            <a:schemeClr val="bg1"/>
          </a:solidFill>
          <a:ln w="38100">
            <a:solidFill>
              <a:srgbClr val="C00000"/>
            </a:solidFill>
          </a:ln>
        </p:spPr>
        <p:txBody>
          <a:bodyPr wrap="square" rtlCol="0">
            <a:spAutoFit/>
          </a:bodyPr>
          <a:lstStyle/>
          <a:p>
            <a:pPr algn="just"/>
            <a:r>
              <a:rPr lang="zh-CN" altLang="en-US" sz="4800" dirty="0"/>
              <a:t>进一步可证明，</a:t>
            </a:r>
            <a:r>
              <a:rPr lang="en-US" altLang="zh-CN" sz="4800" dirty="0"/>
              <a:t>E</a:t>
            </a:r>
            <a:r>
              <a:rPr lang="zh-CN" altLang="en-US" sz="4800" dirty="0"/>
              <a:t>收敛到常数，等价于网络收敛到吸引子。</a:t>
            </a:r>
          </a:p>
        </p:txBody>
      </p:sp>
    </p:spTree>
    <p:extLst>
      <p:ext uri="{BB962C8B-B14F-4D97-AF65-F5344CB8AC3E}">
        <p14:creationId xmlns:p14="http://schemas.microsoft.com/office/powerpoint/2010/main" val="1264922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8"/>
                                        </p:tgtEl>
                                        <p:attrNameLst>
                                          <p:attrName>style.visibility</p:attrName>
                                        </p:attrNameLst>
                                      </p:cBhvr>
                                      <p:to>
                                        <p:strVal val="visible"/>
                                      </p:to>
                                    </p:set>
                                    <p:anim calcmode="lin" valueType="num">
                                      <p:cBhvr>
                                        <p:cTn id="14" dur="500" fill="hold"/>
                                        <p:tgtEl>
                                          <p:spTgt spid="28"/>
                                        </p:tgtEl>
                                        <p:attrNameLst>
                                          <p:attrName>ppt_w</p:attrName>
                                        </p:attrNameLst>
                                      </p:cBhvr>
                                      <p:tavLst>
                                        <p:tav tm="0">
                                          <p:val>
                                            <p:fltVal val="0"/>
                                          </p:val>
                                        </p:tav>
                                        <p:tav tm="100000">
                                          <p:val>
                                            <p:strVal val="#ppt_w"/>
                                          </p:val>
                                        </p:tav>
                                      </p:tavLst>
                                    </p:anim>
                                    <p:anim calcmode="lin" valueType="num">
                                      <p:cBhvr>
                                        <p:cTn id="15" dur="500" fill="hold"/>
                                        <p:tgtEl>
                                          <p:spTgt spid="28"/>
                                        </p:tgtEl>
                                        <p:attrNameLst>
                                          <p:attrName>ppt_h</p:attrName>
                                        </p:attrNameLst>
                                      </p:cBhvr>
                                      <p:tavLst>
                                        <p:tav tm="0">
                                          <p:val>
                                            <p:fltVal val="0"/>
                                          </p:val>
                                        </p:tav>
                                        <p:tav tm="100000">
                                          <p:val>
                                            <p:strVal val="#ppt_h"/>
                                          </p:val>
                                        </p:tav>
                                      </p:tavLst>
                                    </p:anim>
                                    <p:animEffect transition="in" filter="fade">
                                      <p:cBhvr>
                                        <p:cTn id="1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稳定性定理</a:t>
            </a:r>
          </a:p>
        </p:txBody>
      </p:sp>
      <p:sp>
        <p:nvSpPr>
          <p:cNvPr id="4" name="内容占位符 2"/>
          <p:cNvSpPr>
            <a:spLocks noGrp="1"/>
          </p:cNvSpPr>
          <p:nvPr>
            <p:ph idx="1"/>
          </p:nvPr>
        </p:nvSpPr>
        <p:spPr>
          <a:xfrm>
            <a:off x="457200" y="1600201"/>
            <a:ext cx="8229600" cy="1252735"/>
          </a:xfrm>
        </p:spPr>
        <p:style>
          <a:lnRef idx="1">
            <a:schemeClr val="accent5"/>
          </a:lnRef>
          <a:fillRef idx="2">
            <a:schemeClr val="accent5"/>
          </a:fillRef>
          <a:effectRef idx="1">
            <a:schemeClr val="accent5"/>
          </a:effectRef>
          <a:fontRef idx="minor">
            <a:schemeClr val="dk1"/>
          </a:fontRef>
        </p:style>
        <p:txBody>
          <a:bodyPr/>
          <a:lstStyle/>
          <a:p>
            <a:pPr marL="0" indent="0" algn="just">
              <a:buNone/>
            </a:pPr>
            <a:r>
              <a:rPr lang="zh-CN" altLang="en-US" dirty="0"/>
              <a:t>对于一个</a:t>
            </a:r>
            <a:r>
              <a:rPr lang="en-US" altLang="zh-CN" dirty="0"/>
              <a:t>HNN</a:t>
            </a:r>
            <a:r>
              <a:rPr lang="zh-CN" altLang="en-US" dirty="0"/>
              <a:t>，若按同步方式调整状态，且连接权矩阵</a:t>
            </a:r>
            <a:r>
              <a:rPr lang="en-US" altLang="zh-CN" dirty="0"/>
              <a:t>W</a:t>
            </a:r>
            <a:r>
              <a:rPr lang="zh-CN" altLang="en-US" dirty="0"/>
              <a:t>为半正定矩阵，则对任意初始状态，网络最终都会收敛到一个吸引子。</a:t>
            </a:r>
          </a:p>
        </p:txBody>
      </p:sp>
      <p:sp>
        <p:nvSpPr>
          <p:cNvPr id="5" name="TextBox 4"/>
          <p:cNvSpPr txBox="1"/>
          <p:nvPr/>
        </p:nvSpPr>
        <p:spPr>
          <a:xfrm>
            <a:off x="449156" y="3146781"/>
            <a:ext cx="1107996" cy="461665"/>
          </a:xfrm>
          <a:prstGeom prst="rect">
            <a:avLst/>
          </a:prstGeom>
          <a:noFill/>
        </p:spPr>
        <p:txBody>
          <a:bodyPr wrap="none" rtlCol="0">
            <a:spAutoFit/>
          </a:bodyPr>
          <a:lstStyle/>
          <a:p>
            <a:r>
              <a:rPr lang="zh-CN" altLang="en-US" sz="2400" b="1" dirty="0">
                <a:solidFill>
                  <a:srgbClr val="C00000"/>
                </a:solidFill>
                <a:effectLst>
                  <a:outerShdw dist="38100" dir="2700000" algn="tl">
                    <a:srgbClr val="000000"/>
                  </a:outerShdw>
                </a:effectLst>
                <a:latin typeface="微软雅黑" pitchFamily="34" charset="-122"/>
                <a:ea typeface="微软雅黑" pitchFamily="34" charset="-122"/>
              </a:rPr>
              <a:t>证明：</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3564080"/>
            <a:ext cx="6072585" cy="10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11561" y="4572080"/>
            <a:ext cx="8280920" cy="830997"/>
          </a:xfrm>
          <a:prstGeom prst="rect">
            <a:avLst/>
          </a:prstGeom>
          <a:noFill/>
        </p:spPr>
        <p:txBody>
          <a:bodyPr wrap="square" rtlCol="0">
            <a:spAutoFit/>
          </a:bodyPr>
          <a:lstStyle/>
          <a:p>
            <a:r>
              <a:rPr lang="zh-CN" altLang="en-US" sz="2400" b="1" dirty="0">
                <a:solidFill>
                  <a:srgbClr val="C00000"/>
                </a:solidFill>
                <a:effectLst>
                  <a:outerShdw dist="38100" dir="2700000" algn="tl">
                    <a:srgbClr val="000000"/>
                  </a:outerShdw>
                </a:effectLst>
                <a:latin typeface="微软雅黑" pitchFamily="34" charset="-122"/>
                <a:ea typeface="微软雅黑" pitchFamily="34" charset="-122"/>
              </a:rPr>
              <a:t>前面已经证明右边第一项小于等于</a:t>
            </a:r>
            <a:r>
              <a:rPr lang="en-US" altLang="zh-CN" sz="2400" b="1" dirty="0">
                <a:solidFill>
                  <a:srgbClr val="C00000"/>
                </a:solidFill>
                <a:effectLst>
                  <a:outerShdw dist="38100" dir="2700000" algn="tl">
                    <a:srgbClr val="000000"/>
                  </a:outerShdw>
                </a:effectLst>
                <a:latin typeface="微软雅黑" pitchFamily="34" charset="-122"/>
                <a:ea typeface="微软雅黑" pitchFamily="34" charset="-122"/>
              </a:rPr>
              <a:t>0</a:t>
            </a:r>
            <a:r>
              <a:rPr lang="zh-CN" altLang="en-US" sz="2400" b="1" dirty="0">
                <a:solidFill>
                  <a:srgbClr val="C00000"/>
                </a:solidFill>
                <a:effectLst>
                  <a:outerShdw dist="38100" dir="2700000" algn="tl">
                    <a:srgbClr val="000000"/>
                  </a:outerShdw>
                </a:effectLst>
                <a:latin typeface="微软雅黑" pitchFamily="34" charset="-122"/>
                <a:ea typeface="微软雅黑" pitchFamily="34" charset="-122"/>
              </a:rPr>
              <a:t>，再考虑到</a:t>
            </a:r>
            <a:r>
              <a:rPr lang="en-US" altLang="zh-CN" sz="2400" b="1" dirty="0">
                <a:solidFill>
                  <a:srgbClr val="C00000"/>
                </a:solidFill>
                <a:effectLst>
                  <a:outerShdw dist="38100" dir="2700000" algn="tl">
                    <a:srgbClr val="000000"/>
                  </a:outerShdw>
                </a:effectLst>
                <a:latin typeface="微软雅黑" pitchFamily="34" charset="-122"/>
                <a:ea typeface="微软雅黑" pitchFamily="34" charset="-122"/>
              </a:rPr>
              <a:t>W</a:t>
            </a:r>
            <a:r>
              <a:rPr lang="zh-CN" altLang="en-US" sz="2400" b="1" dirty="0">
                <a:solidFill>
                  <a:srgbClr val="C00000"/>
                </a:solidFill>
                <a:effectLst>
                  <a:outerShdw dist="38100" dir="2700000" algn="tl">
                    <a:srgbClr val="000000"/>
                  </a:outerShdw>
                </a:effectLst>
                <a:latin typeface="微软雅黑" pitchFamily="34" charset="-122"/>
                <a:ea typeface="微软雅黑" pitchFamily="34" charset="-122"/>
              </a:rPr>
              <a:t>是半正定矩阵，于是</a:t>
            </a:r>
          </a:p>
        </p:txBody>
      </p:sp>
      <p:pic>
        <p:nvPicPr>
          <p:cNvPr id="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96121" y="5589240"/>
            <a:ext cx="1998887" cy="468000"/>
          </a:xfrm>
          <a:prstGeom prst="rect">
            <a:avLst/>
          </a:prstGeom>
          <a:noFill/>
          <a:ln w="38100">
            <a:no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31103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吸引子的性质</a:t>
            </a:r>
          </a:p>
        </p:txBody>
      </p:sp>
      <p:sp>
        <p:nvSpPr>
          <p:cNvPr id="3" name="内容占位符 2"/>
          <p:cNvSpPr>
            <a:spLocks noGrp="1"/>
          </p:cNvSpPr>
          <p:nvPr>
            <p:ph idx="1"/>
          </p:nvPr>
        </p:nvSpPr>
        <p:spPr>
          <a:xfrm>
            <a:off x="414216" y="1600201"/>
            <a:ext cx="8622280" cy="1972816"/>
          </a:xfrm>
        </p:spPr>
        <p:txBody>
          <a:bodyPr/>
          <a:lstStyle/>
          <a:p>
            <a:r>
              <a:rPr lang="en-US" altLang="zh-CN" dirty="0"/>
              <a:t>x</a:t>
            </a:r>
            <a:r>
              <a:rPr lang="zh-CN" altLang="en-US" dirty="0"/>
              <a:t>是吸引子，那么：</a:t>
            </a:r>
            <a:endParaRPr lang="en-US" altLang="zh-CN" dirty="0"/>
          </a:p>
          <a:p>
            <a:pPr marL="857250" lvl="1" indent="-457200">
              <a:buFont typeface="+mj-lt"/>
              <a:buAutoNum type="arabicPeriod"/>
            </a:pPr>
            <a:r>
              <a:rPr lang="zh-CN" altLang="en-US" dirty="0">
                <a:effectLst>
                  <a:outerShdw dist="38100" dir="2700000" algn="tl">
                    <a:srgbClr val="000000"/>
                  </a:outerShdw>
                </a:effectLst>
              </a:rPr>
              <a:t>如果</a:t>
            </a:r>
            <a:r>
              <a:rPr lang="en-US" altLang="zh-CN" dirty="0">
                <a:effectLst>
                  <a:outerShdw dist="38100" dir="2700000" algn="tl">
                    <a:srgbClr val="000000"/>
                  </a:outerShdw>
                </a:effectLst>
              </a:rPr>
              <a:t>\</a:t>
            </a:r>
            <a:r>
              <a:rPr lang="en-US" altLang="zh-CN" dirty="0" err="1">
                <a:effectLst>
                  <a:outerShdw dist="38100" dir="2700000" algn="tl">
                    <a:srgbClr val="000000"/>
                  </a:outerShdw>
                </a:effectLst>
              </a:rPr>
              <a:t>theta_i</a:t>
            </a:r>
            <a:r>
              <a:rPr lang="en-US" altLang="zh-CN" dirty="0">
                <a:effectLst>
                  <a:outerShdw dist="38100" dir="2700000" algn="tl">
                    <a:srgbClr val="000000"/>
                  </a:outerShdw>
                </a:effectLst>
              </a:rPr>
              <a:t> = 0</a:t>
            </a:r>
            <a:r>
              <a:rPr lang="zh-CN" altLang="en-US" dirty="0">
                <a:effectLst>
                  <a:outerShdw dist="38100" dir="2700000" algn="tl">
                    <a:srgbClr val="000000"/>
                  </a:outerShdw>
                </a:effectLst>
              </a:rPr>
              <a:t>并且</a:t>
            </a:r>
            <a:r>
              <a:rPr lang="en-US" altLang="zh-CN" dirty="0">
                <a:effectLst>
                  <a:outerShdw dist="38100" dir="2700000" algn="tl">
                    <a:srgbClr val="000000"/>
                  </a:outerShdw>
                </a:effectLst>
              </a:rPr>
              <a:t>\</a:t>
            </a:r>
            <a:r>
              <a:rPr lang="en-US" altLang="zh-CN" dirty="0" err="1">
                <a:effectLst>
                  <a:outerShdw dist="38100" dir="2700000" algn="tl">
                    <a:srgbClr val="000000"/>
                  </a:outerShdw>
                </a:effectLst>
              </a:rPr>
              <a:t>sum^n</a:t>
            </a:r>
            <a:r>
              <a:rPr lang="en-US" altLang="zh-CN" dirty="0">
                <a:effectLst>
                  <a:outerShdw dist="38100" dir="2700000" algn="tl">
                    <a:srgbClr val="000000"/>
                  </a:outerShdw>
                </a:effectLst>
              </a:rPr>
              <a:t>_{j=1}w_{</a:t>
            </a:r>
            <a:r>
              <a:rPr lang="en-US" altLang="zh-CN" dirty="0" err="1">
                <a:effectLst>
                  <a:outerShdw dist="38100" dir="2700000" algn="tl">
                    <a:srgbClr val="000000"/>
                  </a:outerShdw>
                </a:effectLst>
              </a:rPr>
              <a:t>ij</a:t>
            </a:r>
            <a:r>
              <a:rPr lang="en-US" altLang="zh-CN" dirty="0">
                <a:effectLst>
                  <a:outerShdw dist="38100" dir="2700000" algn="tl">
                    <a:srgbClr val="000000"/>
                  </a:outerShdw>
                </a:effectLst>
              </a:rPr>
              <a:t>}</a:t>
            </a:r>
            <a:r>
              <a:rPr lang="en-US" altLang="zh-CN" dirty="0" err="1">
                <a:effectLst>
                  <a:outerShdw dist="38100" dir="2700000" algn="tl">
                    <a:srgbClr val="000000"/>
                  </a:outerShdw>
                </a:effectLst>
              </a:rPr>
              <a:t>x_j</a:t>
            </a:r>
            <a:r>
              <a:rPr lang="en-US" altLang="zh-CN" dirty="0">
                <a:effectLst>
                  <a:outerShdw dist="38100" dir="2700000" algn="tl">
                    <a:srgbClr val="000000"/>
                  </a:outerShdw>
                </a:effectLst>
              </a:rPr>
              <a:t> \</a:t>
            </a:r>
            <a:r>
              <a:rPr lang="en-US" altLang="zh-CN" dirty="0" err="1">
                <a:effectLst>
                  <a:outerShdw dist="38100" dir="2700000" algn="tl">
                    <a:srgbClr val="000000"/>
                  </a:outerShdw>
                </a:effectLst>
              </a:rPr>
              <a:t>neq</a:t>
            </a:r>
            <a:r>
              <a:rPr lang="en-US" altLang="zh-CN" dirty="0">
                <a:effectLst>
                  <a:outerShdw dist="38100" dir="2700000" algn="tl">
                    <a:srgbClr val="000000"/>
                  </a:outerShdw>
                </a:effectLst>
              </a:rPr>
              <a:t> 0, </a:t>
            </a:r>
            <a:r>
              <a:rPr lang="zh-CN" altLang="en-US" dirty="0">
                <a:effectLst>
                  <a:outerShdw dist="38100" dir="2700000" algn="tl">
                    <a:srgbClr val="000000"/>
                  </a:outerShdw>
                </a:effectLst>
              </a:rPr>
              <a:t>那么</a:t>
            </a:r>
            <a:r>
              <a:rPr lang="en-US" altLang="zh-CN" sz="2000" b="1" dirty="0">
                <a:solidFill>
                  <a:srgbClr val="0070C0"/>
                </a:solidFill>
                <a:effectLst>
                  <a:outerShdw dist="38100" dir="2700000" algn="tl">
                    <a:srgbClr val="000000"/>
                  </a:outerShdw>
                </a:effectLst>
                <a:latin typeface="微软雅黑" pitchFamily="34" charset="-122"/>
                <a:ea typeface="微软雅黑" pitchFamily="34" charset="-122"/>
                <a:cs typeface="+mn-cs"/>
              </a:rPr>
              <a:t>-x</a:t>
            </a:r>
            <a:r>
              <a:rPr lang="zh-CN" altLang="en-US" sz="2000" b="1" dirty="0">
                <a:solidFill>
                  <a:srgbClr val="0070C0"/>
                </a:solidFill>
                <a:effectLst>
                  <a:outerShdw dist="38100" dir="2700000" algn="tl">
                    <a:srgbClr val="000000"/>
                  </a:outerShdw>
                </a:effectLst>
                <a:latin typeface="微软雅黑" pitchFamily="34" charset="-122"/>
                <a:ea typeface="微软雅黑" pitchFamily="34" charset="-122"/>
                <a:cs typeface="+mn-cs"/>
              </a:rPr>
              <a:t>也是吸引子。</a:t>
            </a:r>
            <a:endParaRPr lang="en-US" altLang="zh-CN" sz="2000" b="1" dirty="0">
              <a:solidFill>
                <a:srgbClr val="0070C0"/>
              </a:solidFill>
              <a:effectLst>
                <a:outerShdw dist="38100" dir="2700000" algn="tl">
                  <a:srgbClr val="000000"/>
                </a:outerShdw>
              </a:effectLst>
              <a:latin typeface="微软雅黑" pitchFamily="34" charset="-122"/>
              <a:ea typeface="微软雅黑" pitchFamily="34" charset="-122"/>
              <a:cs typeface="+mn-cs"/>
            </a:endParaRPr>
          </a:p>
          <a:p>
            <a:pPr marL="857250" lvl="1" indent="-457200">
              <a:buFont typeface="+mj-lt"/>
              <a:buAutoNum type="arabicPeriod"/>
            </a:pPr>
            <a:r>
              <a:rPr lang="zh-CN" altLang="en-US" sz="2000" b="1" dirty="0">
                <a:solidFill>
                  <a:srgbClr val="0070C0"/>
                </a:solidFill>
                <a:effectLst>
                  <a:outerShdw dist="38100" dir="2700000" algn="tl">
                    <a:srgbClr val="000000"/>
                  </a:outerShdw>
                </a:effectLst>
                <a:latin typeface="微软雅黑" pitchFamily="34" charset="-122"/>
                <a:ea typeface="微软雅黑" pitchFamily="34" charset="-122"/>
                <a:cs typeface="+mn-cs"/>
              </a:rPr>
              <a:t>如果海明距</a:t>
            </a:r>
            <a:r>
              <a:rPr lang="en-US" altLang="zh-CN" sz="2000" b="1" dirty="0">
                <a:solidFill>
                  <a:srgbClr val="0070C0"/>
                </a:solidFill>
                <a:effectLst>
                  <a:outerShdw dist="38100" dir="2700000" algn="tl">
                    <a:srgbClr val="000000"/>
                  </a:outerShdw>
                </a:effectLst>
                <a:latin typeface="微软雅黑" pitchFamily="34" charset="-122"/>
                <a:ea typeface="微软雅黑" pitchFamily="34" charset="-122"/>
                <a:cs typeface="+mn-cs"/>
              </a:rPr>
              <a:t>d(</a:t>
            </a:r>
            <a:r>
              <a:rPr lang="en-US" altLang="zh-CN" sz="2000" b="1" dirty="0" err="1">
                <a:solidFill>
                  <a:srgbClr val="0070C0"/>
                </a:solidFill>
                <a:effectLst>
                  <a:outerShdw dist="38100" dir="2700000" algn="tl">
                    <a:srgbClr val="000000"/>
                  </a:outerShdw>
                </a:effectLst>
                <a:latin typeface="微软雅黑" pitchFamily="34" charset="-122"/>
                <a:ea typeface="微软雅黑" pitchFamily="34" charset="-122"/>
                <a:cs typeface="+mn-cs"/>
              </a:rPr>
              <a:t>x,y</a:t>
            </a:r>
            <a:r>
              <a:rPr lang="en-US" altLang="zh-CN" sz="2000" b="1" dirty="0">
                <a:solidFill>
                  <a:srgbClr val="0070C0"/>
                </a:solidFill>
                <a:effectLst>
                  <a:outerShdw dist="38100" dir="2700000" algn="tl">
                    <a:srgbClr val="000000"/>
                  </a:outerShdw>
                </a:effectLst>
                <a:latin typeface="微软雅黑" pitchFamily="34" charset="-122"/>
                <a:ea typeface="微软雅黑" pitchFamily="34" charset="-122"/>
                <a:cs typeface="+mn-cs"/>
              </a:rPr>
              <a:t>)=1</a:t>
            </a:r>
            <a:r>
              <a:rPr lang="zh-CN" altLang="en-US" sz="2000" b="1" dirty="0">
                <a:solidFill>
                  <a:srgbClr val="0070C0"/>
                </a:solidFill>
                <a:effectLst>
                  <a:outerShdw dist="38100" dir="2700000" algn="tl">
                    <a:srgbClr val="000000"/>
                  </a:outerShdw>
                </a:effectLst>
                <a:latin typeface="微软雅黑" pitchFamily="34" charset="-122"/>
                <a:ea typeface="微软雅黑" pitchFamily="34" charset="-122"/>
                <a:cs typeface="+mn-cs"/>
              </a:rPr>
              <a:t>，</a:t>
            </a:r>
            <a:r>
              <a:rPr lang="en-US" altLang="zh-CN" sz="2000" b="1" dirty="0">
                <a:solidFill>
                  <a:srgbClr val="0070C0"/>
                </a:solidFill>
                <a:effectLst>
                  <a:outerShdw dist="38100" dir="2700000" algn="tl">
                    <a:srgbClr val="000000"/>
                  </a:outerShdw>
                </a:effectLst>
                <a:latin typeface="微软雅黑" pitchFamily="34" charset="-122"/>
                <a:ea typeface="微软雅黑" pitchFamily="34" charset="-122"/>
                <a:cs typeface="+mn-cs"/>
              </a:rPr>
              <a:t>y</a:t>
            </a:r>
            <a:r>
              <a:rPr lang="zh-CN" altLang="en-US" sz="2000" b="1" dirty="0">
                <a:solidFill>
                  <a:srgbClr val="0070C0"/>
                </a:solidFill>
                <a:effectLst>
                  <a:outerShdw dist="38100" dir="2700000" algn="tl">
                    <a:srgbClr val="000000"/>
                  </a:outerShdw>
                </a:effectLst>
                <a:latin typeface="微软雅黑" pitchFamily="34" charset="-122"/>
                <a:ea typeface="微软雅黑" pitchFamily="34" charset="-122"/>
                <a:cs typeface="+mn-cs"/>
              </a:rPr>
              <a:t>一定不是吸引子（海明距：两个向量中不同元素的个数）</a:t>
            </a:r>
            <a:endParaRPr lang="en-US" altLang="zh-CN" sz="2000" b="1" dirty="0">
              <a:solidFill>
                <a:srgbClr val="0070C0"/>
              </a:solidFill>
              <a:effectLst>
                <a:outerShdw dist="38100" dir="2700000" algn="tl">
                  <a:srgbClr val="000000"/>
                </a:outerShdw>
              </a:effectLst>
              <a:latin typeface="微软雅黑" pitchFamily="34" charset="-122"/>
              <a:ea typeface="微软雅黑" pitchFamily="34" charset="-122"/>
              <a:cs typeface="+mn-cs"/>
            </a:endParaRPr>
          </a:p>
          <a:p>
            <a:pPr marL="857250" lvl="1" indent="-457200">
              <a:buFont typeface="+mj-lt"/>
              <a:buAutoNum type="arabicPeriod"/>
            </a:pPr>
            <a:r>
              <a:rPr lang="zh-CN" altLang="en-US" dirty="0">
                <a:effectLst>
                  <a:outerShdw dist="38100" dir="2700000" algn="tl">
                    <a:srgbClr val="000000"/>
                  </a:outerShdw>
                </a:effectLst>
              </a:rPr>
              <a:t>如果</a:t>
            </a:r>
            <a:r>
              <a:rPr lang="en-US" altLang="zh-CN" dirty="0">
                <a:effectLst>
                  <a:outerShdw dist="38100" dir="2700000" algn="tl">
                    <a:srgbClr val="000000"/>
                  </a:outerShdw>
                </a:effectLst>
              </a:rPr>
              <a:t>\</a:t>
            </a:r>
            <a:r>
              <a:rPr lang="en-US" altLang="zh-CN" dirty="0" err="1">
                <a:effectLst>
                  <a:outerShdw dist="38100" dir="2700000" algn="tl">
                    <a:srgbClr val="000000"/>
                  </a:outerShdw>
                </a:effectLst>
              </a:rPr>
              <a:t>theta_i</a:t>
            </a:r>
            <a:r>
              <a:rPr lang="en-US" altLang="zh-CN" dirty="0">
                <a:effectLst>
                  <a:outerShdw dist="38100" dir="2700000" algn="tl">
                    <a:srgbClr val="000000"/>
                  </a:outerShdw>
                </a:effectLst>
              </a:rPr>
              <a:t> = 0</a:t>
            </a:r>
            <a:r>
              <a:rPr lang="zh-CN" altLang="en-US" dirty="0">
                <a:effectLst>
                  <a:outerShdw dist="38100" dir="2700000" algn="tl">
                    <a:srgbClr val="000000"/>
                  </a:outerShdw>
                </a:effectLst>
              </a:rPr>
              <a:t>并且</a:t>
            </a:r>
            <a:r>
              <a:rPr lang="en-US" altLang="zh-CN" dirty="0">
                <a:effectLst>
                  <a:outerShdw dist="38100" dir="2700000" algn="tl">
                    <a:srgbClr val="000000"/>
                  </a:outerShdw>
                </a:effectLst>
              </a:rPr>
              <a:t>\</a:t>
            </a:r>
            <a:r>
              <a:rPr lang="en-US" altLang="zh-CN" dirty="0" err="1">
                <a:effectLst>
                  <a:outerShdw dist="38100" dir="2700000" algn="tl">
                    <a:srgbClr val="000000"/>
                  </a:outerShdw>
                </a:effectLst>
              </a:rPr>
              <a:t>sum^n</a:t>
            </a:r>
            <a:r>
              <a:rPr lang="en-US" altLang="zh-CN" dirty="0">
                <a:effectLst>
                  <a:outerShdw dist="38100" dir="2700000" algn="tl">
                    <a:srgbClr val="000000"/>
                  </a:outerShdw>
                </a:effectLst>
              </a:rPr>
              <a:t>_{j=1}w_{</a:t>
            </a:r>
            <a:r>
              <a:rPr lang="en-US" altLang="zh-CN" dirty="0" err="1">
                <a:effectLst>
                  <a:outerShdw dist="38100" dir="2700000" algn="tl">
                    <a:srgbClr val="000000"/>
                  </a:outerShdw>
                </a:effectLst>
              </a:rPr>
              <a:t>ij</a:t>
            </a:r>
            <a:r>
              <a:rPr lang="en-US" altLang="zh-CN" dirty="0">
                <a:effectLst>
                  <a:outerShdw dist="38100" dir="2700000" algn="tl">
                    <a:srgbClr val="000000"/>
                  </a:outerShdw>
                </a:effectLst>
              </a:rPr>
              <a:t>}</a:t>
            </a:r>
            <a:r>
              <a:rPr lang="en-US" altLang="zh-CN" dirty="0" err="1">
                <a:effectLst>
                  <a:outerShdw dist="38100" dir="2700000" algn="tl">
                    <a:srgbClr val="000000"/>
                  </a:outerShdw>
                </a:effectLst>
              </a:rPr>
              <a:t>x_j</a:t>
            </a:r>
            <a:r>
              <a:rPr lang="en-US" altLang="zh-CN" dirty="0">
                <a:effectLst>
                  <a:outerShdw dist="38100" dir="2700000" algn="tl">
                    <a:srgbClr val="000000"/>
                  </a:outerShdw>
                </a:effectLst>
              </a:rPr>
              <a:t> \</a:t>
            </a:r>
            <a:r>
              <a:rPr lang="en-US" altLang="zh-CN" dirty="0" err="1">
                <a:effectLst>
                  <a:outerShdw dist="38100" dir="2700000" algn="tl">
                    <a:srgbClr val="000000"/>
                  </a:outerShdw>
                </a:effectLst>
              </a:rPr>
              <a:t>neq</a:t>
            </a:r>
            <a:r>
              <a:rPr lang="en-US" altLang="zh-CN" dirty="0">
                <a:effectLst>
                  <a:outerShdw dist="38100" dir="2700000" algn="tl">
                    <a:srgbClr val="000000"/>
                  </a:outerShdw>
                </a:effectLst>
              </a:rPr>
              <a:t> 0, </a:t>
            </a:r>
            <a:r>
              <a:rPr lang="zh-CN" altLang="en-US" dirty="0">
                <a:effectLst>
                  <a:outerShdw dist="38100" dir="2700000" algn="tl">
                    <a:srgbClr val="000000"/>
                  </a:outerShdw>
                </a:effectLst>
              </a:rPr>
              <a:t>那么</a:t>
            </a:r>
            <a:r>
              <a:rPr lang="zh-CN" altLang="en-US" sz="2000" b="1" dirty="0">
                <a:solidFill>
                  <a:srgbClr val="0070C0"/>
                </a:solidFill>
                <a:effectLst>
                  <a:outerShdw dist="38100" dir="2700000" algn="tl">
                    <a:srgbClr val="000000"/>
                  </a:outerShdw>
                </a:effectLst>
                <a:latin typeface="微软雅黑" pitchFamily="34" charset="-122"/>
                <a:ea typeface="微软雅黑" pitchFamily="34" charset="-122"/>
                <a:cs typeface="+mn-cs"/>
              </a:rPr>
              <a:t>如果海明距</a:t>
            </a:r>
            <a:r>
              <a:rPr lang="en-US" altLang="zh-CN" sz="2000" b="1" dirty="0">
                <a:solidFill>
                  <a:srgbClr val="0070C0"/>
                </a:solidFill>
                <a:effectLst>
                  <a:outerShdw dist="38100" dir="2700000" algn="tl">
                    <a:srgbClr val="000000"/>
                  </a:outerShdw>
                </a:effectLst>
                <a:latin typeface="微软雅黑" pitchFamily="34" charset="-122"/>
                <a:ea typeface="微软雅黑" pitchFamily="34" charset="-122"/>
                <a:cs typeface="+mn-cs"/>
              </a:rPr>
              <a:t>d(</a:t>
            </a:r>
            <a:r>
              <a:rPr lang="en-US" altLang="zh-CN" sz="2000" b="1" dirty="0" err="1">
                <a:solidFill>
                  <a:srgbClr val="0070C0"/>
                </a:solidFill>
                <a:effectLst>
                  <a:outerShdw dist="38100" dir="2700000" algn="tl">
                    <a:srgbClr val="000000"/>
                  </a:outerShdw>
                </a:effectLst>
                <a:latin typeface="微软雅黑" pitchFamily="34" charset="-122"/>
                <a:ea typeface="微软雅黑" pitchFamily="34" charset="-122"/>
                <a:cs typeface="+mn-cs"/>
              </a:rPr>
              <a:t>x,y</a:t>
            </a:r>
            <a:r>
              <a:rPr lang="en-US" altLang="zh-CN" sz="2000" b="1" dirty="0">
                <a:solidFill>
                  <a:srgbClr val="0070C0"/>
                </a:solidFill>
                <a:effectLst>
                  <a:outerShdw dist="38100" dir="2700000" algn="tl">
                    <a:srgbClr val="000000"/>
                  </a:outerShdw>
                </a:effectLst>
                <a:latin typeface="微软雅黑" pitchFamily="34" charset="-122"/>
                <a:ea typeface="微软雅黑" pitchFamily="34" charset="-122"/>
                <a:cs typeface="+mn-cs"/>
              </a:rPr>
              <a:t>)=N-1</a:t>
            </a:r>
            <a:r>
              <a:rPr lang="zh-CN" altLang="en-US" sz="2000" b="1" dirty="0">
                <a:solidFill>
                  <a:srgbClr val="0070C0"/>
                </a:solidFill>
                <a:effectLst>
                  <a:outerShdw dist="38100" dir="2700000" algn="tl">
                    <a:srgbClr val="000000"/>
                  </a:outerShdw>
                </a:effectLst>
                <a:latin typeface="微软雅黑" pitchFamily="34" charset="-122"/>
                <a:ea typeface="微软雅黑" pitchFamily="34" charset="-122"/>
                <a:cs typeface="+mn-cs"/>
              </a:rPr>
              <a:t>，</a:t>
            </a:r>
            <a:r>
              <a:rPr lang="en-US" altLang="zh-CN" sz="2000" b="1" dirty="0">
                <a:solidFill>
                  <a:srgbClr val="0070C0"/>
                </a:solidFill>
                <a:effectLst>
                  <a:outerShdw dist="38100" dir="2700000" algn="tl">
                    <a:srgbClr val="000000"/>
                  </a:outerShdw>
                </a:effectLst>
                <a:latin typeface="微软雅黑" pitchFamily="34" charset="-122"/>
                <a:ea typeface="微软雅黑" pitchFamily="34" charset="-122"/>
                <a:cs typeface="+mn-cs"/>
              </a:rPr>
              <a:t>y</a:t>
            </a:r>
            <a:r>
              <a:rPr lang="zh-CN" altLang="en-US" sz="2000" b="1" dirty="0">
                <a:solidFill>
                  <a:srgbClr val="0070C0"/>
                </a:solidFill>
                <a:effectLst>
                  <a:outerShdw dist="38100" dir="2700000" algn="tl">
                    <a:srgbClr val="000000"/>
                  </a:outerShdw>
                </a:effectLst>
                <a:latin typeface="微软雅黑" pitchFamily="34" charset="-122"/>
                <a:ea typeface="微软雅黑" pitchFamily="34" charset="-122"/>
                <a:cs typeface="+mn-cs"/>
              </a:rPr>
              <a:t>一定不是吸引子</a:t>
            </a:r>
          </a:p>
        </p:txBody>
      </p:sp>
      <mc:AlternateContent xmlns:mc="http://schemas.openxmlformats.org/markup-compatibility/2006" xmlns:a14="http://schemas.microsoft.com/office/drawing/2010/main">
        <mc:Choice Requires="a14">
          <p:sp>
            <p:nvSpPr>
              <p:cNvPr id="4" name="TextBox 3"/>
              <p:cNvSpPr txBox="1"/>
              <p:nvPr/>
            </p:nvSpPr>
            <p:spPr>
              <a:xfrm>
                <a:off x="457200" y="4077072"/>
                <a:ext cx="8208912" cy="1200329"/>
              </a:xfrm>
              <a:prstGeom prst="rect">
                <a:avLst/>
              </a:prstGeom>
              <a:noFill/>
            </p:spPr>
            <p:txBody>
              <a:bodyPr wrap="square" rtlCol="0">
                <a:spAutoFit/>
              </a:bodyPr>
              <a:lstStyle/>
              <a:p>
                <a:pPr marL="342900" indent="-342900">
                  <a:buFont typeface="Wingdings" pitchFamily="2" charset="2"/>
                  <a:buChar char="Ø"/>
                </a:pPr>
                <a14:m>
                  <m:oMath xmlns:m="http://schemas.openxmlformats.org/officeDocument/2006/math">
                    <m:r>
                      <a:rPr lang="en-US" altLang="zh-CN" sz="2400" b="1" dirty="0">
                        <a:solidFill>
                          <a:srgbClr val="0070C0"/>
                        </a:solidFill>
                        <a:effectLst>
                          <a:outerShdw dist="38100" dir="2700000" algn="tl">
                            <a:srgbClr val="3333CC"/>
                          </a:outerShdw>
                        </a:effectLst>
                        <a:latin typeface="Cambria Math"/>
                        <a:ea typeface="微软雅黑" pitchFamily="34" charset="-122"/>
                      </a:rPr>
                      <m:t>𝑥</m:t>
                    </m:r>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是吸引子，对于异步方式，若存在一个调整次序是状态</a:t>
                </a:r>
                <a14:m>
                  <m:oMath xmlns:m="http://schemas.openxmlformats.org/officeDocument/2006/math">
                    <m:sSub>
                      <m:sSub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400" b="1">
                            <a:solidFill>
                              <a:srgbClr val="0070C0"/>
                            </a:solidFill>
                            <a:effectLst>
                              <a:outerShdw dist="38100" dir="2700000" algn="tl">
                                <a:srgbClr val="3333CC"/>
                              </a:outerShdw>
                            </a:effectLst>
                            <a:latin typeface="Cambria Math"/>
                            <a:ea typeface="微软雅黑" pitchFamily="34" charset="-122"/>
                          </a:rPr>
                          <m:t>𝑥</m:t>
                        </m:r>
                      </m:e>
                      <m:sub>
                        <m:r>
                          <a:rPr lang="en-US" altLang="zh-CN" sz="2400" b="1">
                            <a:solidFill>
                              <a:srgbClr val="0070C0"/>
                            </a:solidFill>
                            <a:effectLst>
                              <a:outerShdw dist="38100" dir="2700000" algn="tl">
                                <a:srgbClr val="3333CC"/>
                              </a:outerShdw>
                            </a:effectLst>
                            <a:latin typeface="Cambria Math"/>
                            <a:ea typeface="微软雅黑" pitchFamily="34" charset="-122"/>
                          </a:rPr>
                          <m:t>0</m:t>
                        </m:r>
                      </m:sub>
                    </m:sSub>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演变到</a:t>
                </a:r>
                <a14:m>
                  <m:oMath xmlns:m="http://schemas.openxmlformats.org/officeDocument/2006/math">
                    <m:r>
                      <a:rPr lang="en-US" altLang="zh-CN" sz="2400" b="1" dirty="0">
                        <a:solidFill>
                          <a:srgbClr val="0070C0"/>
                        </a:solidFill>
                        <a:effectLst>
                          <a:outerShdw dist="38100" dir="2700000" algn="tl">
                            <a:srgbClr val="3333CC"/>
                          </a:outerShdw>
                        </a:effectLst>
                        <a:latin typeface="Cambria Math"/>
                        <a:ea typeface="微软雅黑" pitchFamily="34" charset="-122"/>
                      </a:rPr>
                      <m:t>𝑥</m:t>
                    </m:r>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，则称</a:t>
                </a:r>
                <a14:m>
                  <m:oMath xmlns:m="http://schemas.openxmlformats.org/officeDocument/2006/math">
                    <m:sSub>
                      <m:sSub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400" b="1">
                            <a:solidFill>
                              <a:srgbClr val="0070C0"/>
                            </a:solidFill>
                            <a:effectLst>
                              <a:outerShdw dist="38100" dir="2700000" algn="tl">
                                <a:srgbClr val="3333CC"/>
                              </a:outerShdw>
                            </a:effectLst>
                            <a:latin typeface="Cambria Math"/>
                            <a:ea typeface="微软雅黑" pitchFamily="34" charset="-122"/>
                          </a:rPr>
                          <m:t>𝑥</m:t>
                        </m:r>
                      </m:e>
                      <m:sub>
                        <m:r>
                          <a:rPr lang="en-US" altLang="zh-CN" sz="2400" b="1">
                            <a:solidFill>
                              <a:srgbClr val="0070C0"/>
                            </a:solidFill>
                            <a:effectLst>
                              <a:outerShdw dist="38100" dir="2700000" algn="tl">
                                <a:srgbClr val="3333CC"/>
                              </a:outerShdw>
                            </a:effectLst>
                            <a:latin typeface="Cambria Math"/>
                            <a:ea typeface="微软雅黑" pitchFamily="34" charset="-122"/>
                          </a:rPr>
                          <m:t>0</m:t>
                        </m:r>
                      </m:sub>
                    </m:sSub>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弱吸引到</a:t>
                </a:r>
                <a14:m>
                  <m:oMath xmlns:m="http://schemas.openxmlformats.org/officeDocument/2006/math">
                    <m:r>
                      <a:rPr lang="en-US" altLang="zh-CN" sz="2400" b="1" dirty="0">
                        <a:solidFill>
                          <a:srgbClr val="0070C0"/>
                        </a:solidFill>
                        <a:effectLst>
                          <a:outerShdw dist="38100" dir="2700000" algn="tl">
                            <a:srgbClr val="3333CC"/>
                          </a:outerShdw>
                        </a:effectLst>
                        <a:latin typeface="Cambria Math"/>
                        <a:ea typeface="微软雅黑" pitchFamily="34" charset="-122"/>
                      </a:rPr>
                      <m:t>𝑥</m:t>
                    </m:r>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；若对任意次序，状态</a:t>
                </a:r>
                <a14:m>
                  <m:oMath xmlns:m="http://schemas.openxmlformats.org/officeDocument/2006/math">
                    <m:sSub>
                      <m:sSub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400" b="1">
                            <a:solidFill>
                              <a:srgbClr val="0070C0"/>
                            </a:solidFill>
                            <a:effectLst>
                              <a:outerShdw dist="38100" dir="2700000" algn="tl">
                                <a:srgbClr val="3333CC"/>
                              </a:outerShdw>
                            </a:effectLst>
                            <a:latin typeface="Cambria Math"/>
                            <a:ea typeface="微软雅黑" pitchFamily="34" charset="-122"/>
                          </a:rPr>
                          <m:t>𝑥</m:t>
                        </m:r>
                      </m:e>
                      <m:sub>
                        <m:r>
                          <a:rPr lang="en-US" altLang="zh-CN" sz="2400" b="1">
                            <a:solidFill>
                              <a:srgbClr val="0070C0"/>
                            </a:solidFill>
                            <a:effectLst>
                              <a:outerShdw dist="38100" dir="2700000" algn="tl">
                                <a:srgbClr val="3333CC"/>
                              </a:outerShdw>
                            </a:effectLst>
                            <a:latin typeface="Cambria Math"/>
                            <a:ea typeface="微软雅黑" pitchFamily="34" charset="-122"/>
                          </a:rPr>
                          <m:t>0</m:t>
                        </m:r>
                      </m:sub>
                    </m:sSub>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都演变到</a:t>
                </a:r>
                <a14:m>
                  <m:oMath xmlns:m="http://schemas.openxmlformats.org/officeDocument/2006/math">
                    <m:r>
                      <a:rPr lang="en-US" altLang="zh-CN" sz="2400" b="1" dirty="0">
                        <a:solidFill>
                          <a:srgbClr val="0070C0"/>
                        </a:solidFill>
                        <a:effectLst>
                          <a:outerShdw dist="38100" dir="2700000" algn="tl">
                            <a:srgbClr val="3333CC"/>
                          </a:outerShdw>
                        </a:effectLst>
                        <a:latin typeface="Cambria Math"/>
                        <a:ea typeface="微软雅黑" pitchFamily="34" charset="-122"/>
                      </a:rPr>
                      <m:t>𝑥</m:t>
                    </m:r>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，则称</a:t>
                </a:r>
                <a14:m>
                  <m:oMath xmlns:m="http://schemas.openxmlformats.org/officeDocument/2006/math">
                    <m:sSub>
                      <m:sSub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400" b="1">
                            <a:solidFill>
                              <a:srgbClr val="0070C0"/>
                            </a:solidFill>
                            <a:effectLst>
                              <a:outerShdw dist="38100" dir="2700000" algn="tl">
                                <a:srgbClr val="3333CC"/>
                              </a:outerShdw>
                            </a:effectLst>
                            <a:latin typeface="Cambria Math"/>
                            <a:ea typeface="微软雅黑" pitchFamily="34" charset="-122"/>
                          </a:rPr>
                          <m:t>𝑥</m:t>
                        </m:r>
                      </m:e>
                      <m:sub>
                        <m:r>
                          <a:rPr lang="en-US" altLang="zh-CN" sz="2400" b="1">
                            <a:solidFill>
                              <a:srgbClr val="0070C0"/>
                            </a:solidFill>
                            <a:effectLst>
                              <a:outerShdw dist="38100" dir="2700000" algn="tl">
                                <a:srgbClr val="3333CC"/>
                              </a:outerShdw>
                            </a:effectLst>
                            <a:latin typeface="Cambria Math"/>
                            <a:ea typeface="微软雅黑" pitchFamily="34" charset="-122"/>
                          </a:rPr>
                          <m:t>0</m:t>
                        </m:r>
                      </m:sub>
                    </m:sSub>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强吸引到</a:t>
                </a:r>
                <a14:m>
                  <m:oMath xmlns:m="http://schemas.openxmlformats.org/officeDocument/2006/math">
                    <m:r>
                      <a:rPr lang="en-US" altLang="zh-CN" sz="2400" b="1" dirty="0">
                        <a:solidFill>
                          <a:srgbClr val="0070C0"/>
                        </a:solidFill>
                        <a:effectLst>
                          <a:outerShdw dist="38100" dir="2700000" algn="tl">
                            <a:srgbClr val="3333CC"/>
                          </a:outerShdw>
                        </a:effectLst>
                        <a:latin typeface="Cambria Math"/>
                        <a:ea typeface="微软雅黑" pitchFamily="34" charset="-122"/>
                      </a:rPr>
                      <m:t>𝑥</m:t>
                    </m:r>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a:t>
                </a:r>
              </a:p>
            </p:txBody>
          </p:sp>
        </mc:Choice>
        <mc:Fallback xmlns="">
          <p:sp>
            <p:nvSpPr>
              <p:cNvPr id="4" name="TextBox 3"/>
              <p:cNvSpPr txBox="1">
                <a:spLocks noRot="1" noChangeAspect="1" noMove="1" noResize="1" noEditPoints="1" noAdjustHandles="1" noChangeArrowheads="1" noChangeShapeType="1" noTextEdit="1"/>
              </p:cNvSpPr>
              <p:nvPr/>
            </p:nvSpPr>
            <p:spPr>
              <a:xfrm>
                <a:off x="457200" y="4077072"/>
                <a:ext cx="8208912" cy="1200329"/>
              </a:xfrm>
              <a:prstGeom prst="rect">
                <a:avLst/>
              </a:prstGeom>
              <a:blipFill rotWithShape="0">
                <a:blip r:embed="rId2"/>
                <a:stretch>
                  <a:fillRect l="-965" t="-4061" r="-742" b="-116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57200" y="5422116"/>
                <a:ext cx="8208912" cy="830997"/>
              </a:xfrm>
              <a:prstGeom prst="rect">
                <a:avLst/>
              </a:prstGeom>
              <a:noFill/>
            </p:spPr>
            <p:txBody>
              <a:bodyPr wrap="square" rtlCol="0">
                <a:spAutoFit/>
              </a:bodyPr>
              <a:lstStyle/>
              <a:p>
                <a:pPr marL="342900" indent="-342900">
                  <a:buFont typeface="Wingdings" pitchFamily="2" charset="2"/>
                  <a:buChar char="Ø"/>
                </a:pP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若对所有</a:t>
                </a:r>
                <a14:m>
                  <m:oMath xmlns:m="http://schemas.openxmlformats.org/officeDocument/2006/math">
                    <m:sSub>
                      <m:sSub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400" b="1">
                            <a:solidFill>
                              <a:srgbClr val="0070C0"/>
                            </a:solidFill>
                            <a:effectLst>
                              <a:outerShdw dist="38100" dir="2700000" algn="tl">
                                <a:srgbClr val="3333CC"/>
                              </a:outerShdw>
                            </a:effectLst>
                            <a:latin typeface="Cambria Math"/>
                            <a:ea typeface="微软雅黑" pitchFamily="34" charset="-122"/>
                          </a:rPr>
                          <m:t>𝑥</m:t>
                        </m:r>
                      </m:e>
                      <m:sub>
                        <m:r>
                          <a:rPr lang="en-US" altLang="zh-CN" sz="2400" b="1">
                            <a:solidFill>
                              <a:srgbClr val="0070C0"/>
                            </a:solidFill>
                            <a:effectLst>
                              <a:outerShdw dist="38100" dir="2700000" algn="tl">
                                <a:srgbClr val="3333CC"/>
                              </a:outerShdw>
                            </a:effectLst>
                            <a:latin typeface="Cambria Math"/>
                            <a:ea typeface="微软雅黑" pitchFamily="34" charset="-122"/>
                          </a:rPr>
                          <m:t>0</m:t>
                        </m:r>
                      </m:sub>
                    </m:sSub>
                    <m:r>
                      <a:rPr lang="en-US" altLang="zh-CN" sz="2400" b="1" dirty="0">
                        <a:solidFill>
                          <a:srgbClr val="0070C0"/>
                        </a:solidFill>
                        <a:effectLst>
                          <a:outerShdw dist="38100" dir="2700000" algn="tl">
                            <a:srgbClr val="3333CC"/>
                          </a:outerShdw>
                        </a:effectLst>
                        <a:latin typeface="Cambria Math"/>
                        <a:ea typeface="微软雅黑" pitchFamily="34" charset="-122"/>
                      </a:rPr>
                      <m:t>∈</m:t>
                    </m:r>
                    <m:r>
                      <a:rPr lang="en-US" altLang="zh-CN" sz="2400" b="1" dirty="0">
                        <a:solidFill>
                          <a:srgbClr val="0070C0"/>
                        </a:solidFill>
                        <a:effectLst>
                          <a:outerShdw dist="38100" dir="2700000" algn="tl">
                            <a:srgbClr val="3333CC"/>
                          </a:outerShdw>
                        </a:effectLst>
                        <a:latin typeface="Cambria Math"/>
                        <a:ea typeface="微软雅黑" pitchFamily="34" charset="-122"/>
                      </a:rPr>
                      <m:t>𝑹</m:t>
                    </m:r>
                    <m:d>
                      <m:dPr>
                        <m:ctrlPr>
                          <a:rPr lang="en-US" altLang="zh-CN" sz="2400" b="1" i="1" dirty="0">
                            <a:solidFill>
                              <a:srgbClr val="0070C0"/>
                            </a:solidFill>
                            <a:effectLst>
                              <a:outerShdw dist="38100" dir="2700000" algn="tl">
                                <a:srgbClr val="3333CC"/>
                              </a:outerShdw>
                            </a:effectLst>
                            <a:latin typeface="Cambria Math" panose="02040503050406030204" pitchFamily="18" charset="0"/>
                            <a:ea typeface="微软雅黑" pitchFamily="34" charset="-122"/>
                          </a:rPr>
                        </m:ctrlPr>
                      </m:dPr>
                      <m:e>
                        <m:r>
                          <a:rPr lang="en-US" altLang="zh-CN" sz="2400" b="1" dirty="0">
                            <a:solidFill>
                              <a:srgbClr val="0070C0"/>
                            </a:solidFill>
                            <a:effectLst>
                              <a:outerShdw dist="38100" dir="2700000" algn="tl">
                                <a:srgbClr val="3333CC"/>
                              </a:outerShdw>
                            </a:effectLst>
                            <a:latin typeface="Cambria Math"/>
                            <a:ea typeface="微软雅黑" pitchFamily="34" charset="-122"/>
                          </a:rPr>
                          <m:t>𝒙</m:t>
                        </m:r>
                      </m:e>
                    </m:d>
                    <m:r>
                      <a:rPr lang="zh-CN" altLang="en-US" sz="2400" b="1" dirty="0">
                        <a:solidFill>
                          <a:srgbClr val="0070C0"/>
                        </a:solidFill>
                        <a:effectLst>
                          <a:outerShdw dist="38100" dir="2700000" algn="tl">
                            <a:srgbClr val="3333CC"/>
                          </a:outerShdw>
                        </a:effectLst>
                        <a:latin typeface="Cambria Math"/>
                        <a:ea typeface="微软雅黑" pitchFamily="34" charset="-122"/>
                      </a:rPr>
                      <m:t>，</m:t>
                    </m:r>
                    <m:sSub>
                      <m:sSub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bPr>
                      <m:e>
                        <m:r>
                          <a:rPr lang="en-US" altLang="zh-CN" sz="2400" b="1">
                            <a:solidFill>
                              <a:srgbClr val="0070C0"/>
                            </a:solidFill>
                            <a:effectLst>
                              <a:outerShdw dist="38100" dir="2700000" algn="tl">
                                <a:srgbClr val="3333CC"/>
                              </a:outerShdw>
                            </a:effectLst>
                            <a:latin typeface="Cambria Math"/>
                            <a:ea typeface="微软雅黑" pitchFamily="34" charset="-122"/>
                          </a:rPr>
                          <m:t>𝑥</m:t>
                        </m:r>
                      </m:e>
                      <m:sub>
                        <m:r>
                          <a:rPr lang="en-US" altLang="zh-CN" sz="2400" b="1">
                            <a:solidFill>
                              <a:srgbClr val="0070C0"/>
                            </a:solidFill>
                            <a:effectLst>
                              <a:outerShdw dist="38100" dir="2700000" algn="tl">
                                <a:srgbClr val="3333CC"/>
                              </a:outerShdw>
                            </a:effectLst>
                            <a:latin typeface="Cambria Math"/>
                            <a:ea typeface="微软雅黑" pitchFamily="34" charset="-122"/>
                          </a:rPr>
                          <m:t>0</m:t>
                        </m:r>
                      </m:sub>
                    </m:sSub>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都弱（强）吸引到</a:t>
                </a:r>
                <a14:m>
                  <m:oMath xmlns:m="http://schemas.openxmlformats.org/officeDocument/2006/math">
                    <m:r>
                      <a:rPr lang="en-US" altLang="zh-CN" sz="2400" b="1" dirty="0">
                        <a:solidFill>
                          <a:srgbClr val="0070C0"/>
                        </a:solidFill>
                        <a:effectLst>
                          <a:outerShdw dist="38100" dir="2700000" algn="tl">
                            <a:srgbClr val="3333CC"/>
                          </a:outerShdw>
                        </a:effectLst>
                        <a:latin typeface="Cambria Math"/>
                        <a:ea typeface="微软雅黑" pitchFamily="34" charset="-122"/>
                      </a:rPr>
                      <m:t>𝑥</m:t>
                    </m:r>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，则称</a:t>
                </a:r>
                <a14:m>
                  <m:oMath xmlns:m="http://schemas.openxmlformats.org/officeDocument/2006/math">
                    <m:r>
                      <a:rPr lang="en-US" altLang="zh-CN" sz="2400" b="1" dirty="0">
                        <a:solidFill>
                          <a:srgbClr val="0070C0"/>
                        </a:solidFill>
                        <a:effectLst>
                          <a:outerShdw dist="38100" dir="2700000" algn="tl">
                            <a:srgbClr val="3333CC"/>
                          </a:outerShdw>
                        </a:effectLst>
                        <a:latin typeface="Cambria Math"/>
                        <a:ea typeface="微软雅黑" pitchFamily="34" charset="-122"/>
                      </a:rPr>
                      <m:t>𝑹</m:t>
                    </m:r>
                    <m:d>
                      <m:dPr>
                        <m:ctrlPr>
                          <a:rPr lang="en-US" altLang="zh-CN" sz="2400" b="1" i="1" dirty="0">
                            <a:solidFill>
                              <a:srgbClr val="0070C0"/>
                            </a:solidFill>
                            <a:effectLst>
                              <a:outerShdw dist="38100" dir="2700000" algn="tl">
                                <a:srgbClr val="3333CC"/>
                              </a:outerShdw>
                            </a:effectLst>
                            <a:latin typeface="Cambria Math" panose="02040503050406030204" pitchFamily="18" charset="0"/>
                            <a:ea typeface="微软雅黑" pitchFamily="34" charset="-122"/>
                          </a:rPr>
                        </m:ctrlPr>
                      </m:dPr>
                      <m:e>
                        <m:r>
                          <a:rPr lang="en-US" altLang="zh-CN" sz="2400" b="1" dirty="0">
                            <a:solidFill>
                              <a:srgbClr val="0070C0"/>
                            </a:solidFill>
                            <a:effectLst>
                              <a:outerShdw dist="38100" dir="2700000" algn="tl">
                                <a:srgbClr val="3333CC"/>
                              </a:outerShdw>
                            </a:effectLst>
                            <a:latin typeface="Cambria Math"/>
                            <a:ea typeface="微软雅黑" pitchFamily="34" charset="-122"/>
                          </a:rPr>
                          <m:t>𝒙</m:t>
                        </m:r>
                      </m:e>
                    </m:d>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为</a:t>
                </a:r>
                <a14:m>
                  <m:oMath xmlns:m="http://schemas.openxmlformats.org/officeDocument/2006/math">
                    <m:r>
                      <a:rPr lang="en-US" altLang="zh-CN" sz="2400" b="1" dirty="0">
                        <a:solidFill>
                          <a:srgbClr val="0070C0"/>
                        </a:solidFill>
                        <a:effectLst>
                          <a:outerShdw dist="38100" dir="2700000" algn="tl">
                            <a:srgbClr val="3333CC"/>
                          </a:outerShdw>
                        </a:effectLst>
                        <a:latin typeface="Cambria Math"/>
                        <a:ea typeface="微软雅黑" pitchFamily="34" charset="-122"/>
                      </a:rPr>
                      <m:t>𝑥</m:t>
                    </m:r>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的弱（强）收敛域。</a:t>
                </a:r>
              </a:p>
            </p:txBody>
          </p:sp>
        </mc:Choice>
        <mc:Fallback xmlns="">
          <p:sp>
            <p:nvSpPr>
              <p:cNvPr id="5" name="TextBox 4"/>
              <p:cNvSpPr txBox="1">
                <a:spLocks noRot="1" noChangeAspect="1" noMove="1" noResize="1" noEditPoints="1" noAdjustHandles="1" noChangeArrowheads="1" noChangeShapeType="1" noTextEdit="1"/>
              </p:cNvSpPr>
              <p:nvPr/>
            </p:nvSpPr>
            <p:spPr>
              <a:xfrm>
                <a:off x="457200" y="5422116"/>
                <a:ext cx="8208912" cy="830997"/>
              </a:xfrm>
              <a:prstGeom prst="rect">
                <a:avLst/>
              </a:prstGeom>
              <a:blipFill rotWithShape="0">
                <a:blip r:embed="rId3"/>
                <a:stretch>
                  <a:fillRect l="-965" t="-5839" r="-223" b="-17518"/>
                </a:stretch>
              </a:blipFill>
            </p:spPr>
            <p:txBody>
              <a:bodyPr/>
              <a:lstStyle/>
              <a:p>
                <a:r>
                  <a:rPr lang="zh-CN" altLang="en-US">
                    <a:noFill/>
                  </a:rPr>
                  <a:t> </a:t>
                </a:r>
              </a:p>
            </p:txBody>
          </p:sp>
        </mc:Fallback>
      </mc:AlternateContent>
      <p:sp>
        <p:nvSpPr>
          <p:cNvPr id="6" name="TextBox 5"/>
          <p:cNvSpPr txBox="1"/>
          <p:nvPr/>
        </p:nvSpPr>
        <p:spPr>
          <a:xfrm>
            <a:off x="457200" y="6423719"/>
            <a:ext cx="8208912" cy="461665"/>
          </a:xfrm>
          <a:prstGeom prst="rect">
            <a:avLst/>
          </a:prstGeom>
          <a:noFill/>
        </p:spPr>
        <p:txBody>
          <a:bodyPr wrap="square" rtlCol="0">
            <a:spAutoFit/>
          </a:bodyPr>
          <a:lstStyle/>
          <a:p>
            <a:pPr marL="342900" indent="-342900">
              <a:buFont typeface="Wingdings" pitchFamily="2" charset="2"/>
              <a:buChar char="Ø"/>
            </a:pP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若对同步方式无强弱之分。</a:t>
            </a:r>
          </a:p>
        </p:txBody>
      </p:sp>
    </p:spTree>
    <p:extLst>
      <p:ext uri="{BB962C8B-B14F-4D97-AF65-F5344CB8AC3E}">
        <p14:creationId xmlns:p14="http://schemas.microsoft.com/office/powerpoint/2010/main" val="38316358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联想记忆</a:t>
            </a:r>
          </a:p>
        </p:txBody>
      </p:sp>
      <p:sp>
        <p:nvSpPr>
          <p:cNvPr id="3" name="内容占位符 2"/>
          <p:cNvSpPr>
            <a:spLocks noGrp="1"/>
          </p:cNvSpPr>
          <p:nvPr>
            <p:ph idx="1"/>
          </p:nvPr>
        </p:nvSpPr>
        <p:spPr>
          <a:xfrm>
            <a:off x="457200" y="1600201"/>
            <a:ext cx="8229600" cy="964704"/>
          </a:xfrm>
        </p:spPr>
        <p:txBody>
          <a:bodyPr/>
          <a:lstStyle/>
          <a:p>
            <a:r>
              <a:rPr lang="en-US" altLang="zh-CN" dirty="0"/>
              <a:t>HNN</a:t>
            </a:r>
            <a:r>
              <a:rPr lang="zh-CN" altLang="en-US" dirty="0"/>
              <a:t>最大特点就是具有“联想记忆”功能</a:t>
            </a:r>
          </a:p>
        </p:txBody>
      </p:sp>
      <p:sp>
        <p:nvSpPr>
          <p:cNvPr id="4" name="TextBox 3"/>
          <p:cNvSpPr txBox="1"/>
          <p:nvPr/>
        </p:nvSpPr>
        <p:spPr>
          <a:xfrm>
            <a:off x="611560" y="2348880"/>
            <a:ext cx="7704856" cy="1631216"/>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marL="342900" indent="-342900" algn="just">
              <a:buFont typeface="Wingdings" pitchFamily="2" charset="2"/>
              <a:buChar char="p"/>
            </a:pPr>
            <a:r>
              <a:rPr lang="zh-CN" altLang="en-US" sz="2000" b="1" dirty="0">
                <a:solidFill>
                  <a:srgbClr val="FFC000"/>
                </a:solidFill>
                <a:effectLst>
                  <a:outerShdw dist="38100" dir="2700000" algn="tl">
                    <a:srgbClr val="000000"/>
                  </a:outerShdw>
                </a:effectLst>
                <a:latin typeface="微软雅黑" pitchFamily="34" charset="-122"/>
                <a:ea typeface="微软雅黑" pitchFamily="34" charset="-122"/>
              </a:rPr>
              <a:t>一段内容，只要关于这段内容的部分描述，就可以恢复或检索</a:t>
            </a:r>
            <a:r>
              <a:rPr lang="en-US" altLang="zh-CN" sz="2000" b="1" dirty="0">
                <a:solidFill>
                  <a:srgbClr val="FFC000"/>
                </a:solidFill>
                <a:effectLst>
                  <a:outerShdw dist="38100" dir="2700000" algn="tl">
                    <a:srgbClr val="000000"/>
                  </a:outerShdw>
                </a:effectLst>
                <a:latin typeface="微软雅黑" pitchFamily="34" charset="-122"/>
                <a:ea typeface="微软雅黑" pitchFamily="34" charset="-122"/>
              </a:rPr>
              <a:t>(</a:t>
            </a:r>
            <a:r>
              <a:rPr lang="zh-CN" altLang="en-US" sz="2000" b="1" dirty="0">
                <a:solidFill>
                  <a:srgbClr val="FFC000"/>
                </a:solidFill>
                <a:effectLst>
                  <a:outerShdw dist="38100" dir="2700000" algn="tl">
                    <a:srgbClr val="000000"/>
                  </a:outerShdw>
                </a:effectLst>
                <a:latin typeface="微软雅黑" pitchFamily="34" charset="-122"/>
                <a:ea typeface="微软雅黑" pitchFamily="34" charset="-122"/>
              </a:rPr>
              <a:t>联想记忆</a:t>
            </a:r>
            <a:r>
              <a:rPr lang="en-US" altLang="zh-CN" sz="2000" b="1" dirty="0">
                <a:solidFill>
                  <a:srgbClr val="FFC000"/>
                </a:solidFill>
                <a:effectLst>
                  <a:outerShdw dist="38100" dir="2700000" algn="tl">
                    <a:srgbClr val="000000"/>
                  </a:outerShdw>
                </a:effectLst>
                <a:latin typeface="微软雅黑" pitchFamily="34" charset="-122"/>
                <a:ea typeface="微软雅黑" pitchFamily="34" charset="-122"/>
              </a:rPr>
              <a:t>)</a:t>
            </a:r>
            <a:r>
              <a:rPr lang="zh-CN" altLang="en-US" sz="2000" b="1" dirty="0">
                <a:solidFill>
                  <a:srgbClr val="FFC000"/>
                </a:solidFill>
                <a:effectLst>
                  <a:outerShdw dist="38100" dir="2700000" algn="tl">
                    <a:srgbClr val="000000"/>
                  </a:outerShdw>
                </a:effectLst>
                <a:latin typeface="微软雅黑" pitchFamily="34" charset="-122"/>
                <a:ea typeface="微软雅黑" pitchFamily="34" charset="-122"/>
              </a:rPr>
              <a:t>整段内容。</a:t>
            </a:r>
            <a:endParaRPr lang="en-US" altLang="zh-CN" sz="2000" b="1" dirty="0">
              <a:solidFill>
                <a:srgbClr val="FFC000"/>
              </a:solidFill>
              <a:effectLst>
                <a:outerShdw dist="38100" dir="2700000" algn="tl">
                  <a:srgbClr val="000000"/>
                </a:outerShdw>
              </a:effectLst>
              <a:latin typeface="微软雅黑" pitchFamily="34" charset="-122"/>
              <a:ea typeface="微软雅黑" pitchFamily="34" charset="-122"/>
            </a:endParaRPr>
          </a:p>
          <a:p>
            <a:pPr marL="342900" indent="-342900" algn="just">
              <a:buFont typeface="Wingdings" pitchFamily="2" charset="2"/>
              <a:buChar char="p"/>
            </a:pPr>
            <a:r>
              <a:rPr lang="zh-CN" altLang="en-US" sz="2000" b="1" dirty="0">
                <a:solidFill>
                  <a:srgbClr val="FFFF00"/>
                </a:solidFill>
                <a:effectLst>
                  <a:outerShdw dist="38100" dir="2700000" algn="tl">
                    <a:srgbClr val="000000"/>
                  </a:outerShdw>
                </a:effectLst>
                <a:latin typeface="微软雅黑" pitchFamily="34" charset="-122"/>
                <a:ea typeface="微软雅黑" pitchFamily="34" charset="-122"/>
              </a:rPr>
              <a:t>例：参考文献：“</a:t>
            </a:r>
            <a:r>
              <a:rPr lang="en-US" altLang="zh-CN" sz="2000" b="1" dirty="0">
                <a:solidFill>
                  <a:srgbClr val="FFFF00"/>
                </a:solidFill>
                <a:effectLst>
                  <a:outerShdw dist="38100" dir="2700000" algn="tl">
                    <a:srgbClr val="000000"/>
                  </a:outerShdw>
                </a:effectLst>
                <a:latin typeface="微软雅黑" pitchFamily="34" charset="-122"/>
                <a:ea typeface="微软雅黑" pitchFamily="34" charset="-122"/>
              </a:rPr>
              <a:t>H. A. </a:t>
            </a:r>
            <a:r>
              <a:rPr lang="en-US" altLang="zh-CN" sz="2000" b="1" dirty="0" err="1">
                <a:solidFill>
                  <a:srgbClr val="FFFF00"/>
                </a:solidFill>
                <a:effectLst>
                  <a:outerShdw dist="38100" dir="2700000" algn="tl">
                    <a:srgbClr val="000000"/>
                  </a:outerShdw>
                </a:effectLst>
                <a:latin typeface="微软雅黑" pitchFamily="34" charset="-122"/>
                <a:ea typeface="微软雅黑" pitchFamily="34" charset="-122"/>
              </a:rPr>
              <a:t>Kramers</a:t>
            </a:r>
            <a:r>
              <a:rPr lang="en-US" altLang="zh-CN" sz="2000" b="1" dirty="0">
                <a:solidFill>
                  <a:srgbClr val="FFFF00"/>
                </a:solidFill>
                <a:effectLst>
                  <a:outerShdw dist="38100" dir="2700000" algn="tl">
                    <a:srgbClr val="000000"/>
                  </a:outerShdw>
                </a:effectLst>
                <a:latin typeface="微软雅黑" pitchFamily="34" charset="-122"/>
                <a:ea typeface="微软雅黑" pitchFamily="34" charset="-122"/>
              </a:rPr>
              <a:t> &amp; G. H. </a:t>
            </a:r>
            <a:r>
              <a:rPr lang="en-US" altLang="zh-CN" sz="2000" b="1" dirty="0" err="1">
                <a:solidFill>
                  <a:srgbClr val="FFFF00"/>
                </a:solidFill>
                <a:effectLst>
                  <a:outerShdw dist="38100" dir="2700000" algn="tl">
                    <a:srgbClr val="000000"/>
                  </a:outerShdw>
                </a:effectLst>
                <a:latin typeface="微软雅黑" pitchFamily="34" charset="-122"/>
                <a:ea typeface="微软雅黑" pitchFamily="34" charset="-122"/>
              </a:rPr>
              <a:t>Wannier</a:t>
            </a:r>
            <a:r>
              <a:rPr lang="en-US" altLang="zh-CN" sz="2000" b="1" dirty="0">
                <a:solidFill>
                  <a:srgbClr val="FFFF00"/>
                </a:solidFill>
                <a:effectLst>
                  <a:outerShdw dist="38100" dir="2700000" algn="tl">
                    <a:srgbClr val="000000"/>
                  </a:outerShdw>
                </a:effectLst>
                <a:latin typeface="微软雅黑" pitchFamily="34" charset="-122"/>
                <a:ea typeface="微软雅黑" pitchFamily="34" charset="-122"/>
              </a:rPr>
              <a:t>, </a:t>
            </a:r>
            <a:r>
              <a:rPr lang="en-US" altLang="zh-CN" sz="2000" b="1" dirty="0" err="1">
                <a:solidFill>
                  <a:srgbClr val="FFFF00"/>
                </a:solidFill>
                <a:effectLst>
                  <a:outerShdw dist="38100" dir="2700000" algn="tl">
                    <a:srgbClr val="000000"/>
                  </a:outerShdw>
                </a:effectLst>
                <a:latin typeface="微软雅黑" pitchFamily="34" charset="-122"/>
                <a:ea typeface="微软雅黑" pitchFamily="34" charset="-122"/>
              </a:rPr>
              <a:t>Physi</a:t>
            </a:r>
            <a:r>
              <a:rPr lang="en-US" altLang="zh-CN" sz="2000" b="1" dirty="0">
                <a:solidFill>
                  <a:srgbClr val="FFFF00"/>
                </a:solidFill>
                <a:effectLst>
                  <a:outerShdw dist="38100" dir="2700000" algn="tl">
                    <a:srgbClr val="000000"/>
                  </a:outerShdw>
                </a:effectLst>
                <a:latin typeface="微软雅黑" pitchFamily="34" charset="-122"/>
                <a:ea typeface="微软雅黑" pitchFamily="34" charset="-122"/>
              </a:rPr>
              <a:t> Rev. 60, 252(1941).</a:t>
            </a:r>
            <a:r>
              <a:rPr lang="zh-CN" altLang="en-US" sz="2000" b="1" dirty="0">
                <a:solidFill>
                  <a:srgbClr val="FFFF00"/>
                </a:solidFill>
                <a:effectLst>
                  <a:outerShdw dist="38100" dir="2700000" algn="tl">
                    <a:srgbClr val="000000"/>
                  </a:outerShdw>
                </a:effectLst>
                <a:latin typeface="微软雅黑" pitchFamily="34" charset="-122"/>
                <a:ea typeface="微软雅黑" pitchFamily="34" charset="-122"/>
              </a:rPr>
              <a:t>”。只需输入“</a:t>
            </a:r>
            <a:r>
              <a:rPr lang="en-US" altLang="zh-CN" sz="2000" b="1" dirty="0" err="1">
                <a:solidFill>
                  <a:srgbClr val="FFFF00"/>
                </a:solidFill>
                <a:effectLst>
                  <a:outerShdw dist="38100" dir="2700000" algn="tl">
                    <a:srgbClr val="000000"/>
                  </a:outerShdw>
                </a:effectLst>
                <a:latin typeface="微软雅黑" pitchFamily="34" charset="-122"/>
                <a:ea typeface="微软雅黑" pitchFamily="34" charset="-122"/>
              </a:rPr>
              <a:t>Wannier</a:t>
            </a:r>
            <a:r>
              <a:rPr lang="en-US" altLang="zh-CN" sz="2000" b="1" dirty="0">
                <a:solidFill>
                  <a:srgbClr val="FFFF00"/>
                </a:solidFill>
                <a:effectLst>
                  <a:outerShdw dist="38100" dir="2700000" algn="tl">
                    <a:srgbClr val="000000"/>
                  </a:outerShdw>
                </a:effectLst>
                <a:latin typeface="微软雅黑" pitchFamily="34" charset="-122"/>
                <a:ea typeface="微软雅黑" pitchFamily="34" charset="-122"/>
              </a:rPr>
              <a:t>,(1941)</a:t>
            </a:r>
            <a:r>
              <a:rPr lang="zh-CN" altLang="en-US" sz="2000" b="1" dirty="0">
                <a:solidFill>
                  <a:srgbClr val="FFFF00"/>
                </a:solidFill>
                <a:effectLst>
                  <a:outerShdw dist="38100" dir="2700000" algn="tl">
                    <a:srgbClr val="000000"/>
                  </a:outerShdw>
                </a:effectLst>
                <a:latin typeface="微软雅黑" pitchFamily="34" charset="-122"/>
                <a:ea typeface="微软雅黑" pitchFamily="34" charset="-122"/>
              </a:rPr>
              <a:t>”就能检索出这篇文献。</a:t>
            </a:r>
          </a:p>
        </p:txBody>
      </p:sp>
      <p:sp>
        <p:nvSpPr>
          <p:cNvPr id="6" name="TextBox 5"/>
          <p:cNvSpPr txBox="1"/>
          <p:nvPr/>
        </p:nvSpPr>
        <p:spPr>
          <a:xfrm>
            <a:off x="611560" y="4581128"/>
            <a:ext cx="4176464" cy="193899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defPPr>
              <a:defRPr lang="zh-CN"/>
            </a:defPPr>
            <a:lvl1pPr algn="just">
              <a:defRPr sz="2000" b="1">
                <a:solidFill>
                  <a:srgbClr val="FFC000"/>
                </a:solidFill>
                <a:effectLst>
                  <a:outerShdw dist="38100" dir="2700000" algn="tl">
                    <a:srgbClr val="000000"/>
                  </a:outerShdw>
                </a:effectLst>
                <a:latin typeface="微软雅黑" pitchFamily="34" charset="-122"/>
                <a:ea typeface="微软雅黑"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buFont typeface="Wingdings" pitchFamily="2" charset="2"/>
              <a:buChar char="p"/>
            </a:pPr>
            <a:r>
              <a:rPr lang="en-US" altLang="zh-CN" dirty="0"/>
              <a:t>“</a:t>
            </a:r>
            <a:r>
              <a:rPr lang="zh-CN" altLang="en-US" dirty="0"/>
              <a:t>一段内容</a:t>
            </a:r>
            <a:r>
              <a:rPr lang="en-US" altLang="zh-CN" dirty="0"/>
              <a:t>”=</a:t>
            </a:r>
            <a:r>
              <a:rPr lang="zh-CN" altLang="en-US" dirty="0"/>
              <a:t>空间中的一个点（记忆点）；</a:t>
            </a:r>
            <a:endParaRPr lang="en-US" altLang="zh-CN" dirty="0"/>
          </a:p>
          <a:p>
            <a:pPr marL="342900" indent="-342900">
              <a:buFont typeface="Wingdings" pitchFamily="2" charset="2"/>
              <a:buChar char="p"/>
            </a:pPr>
            <a:r>
              <a:rPr lang="en-US" altLang="zh-CN" dirty="0"/>
              <a:t>“</a:t>
            </a:r>
            <a:r>
              <a:rPr lang="zh-CN" altLang="en-US" dirty="0"/>
              <a:t>部分描述</a:t>
            </a:r>
            <a:r>
              <a:rPr lang="en-US" altLang="zh-CN" dirty="0"/>
              <a:t>”=</a:t>
            </a:r>
            <a:r>
              <a:rPr lang="zh-CN" altLang="en-US" dirty="0"/>
              <a:t> 距离记忆点距离够近的其他点。</a:t>
            </a:r>
            <a:endParaRPr lang="en-US" altLang="zh-CN" dirty="0"/>
          </a:p>
          <a:p>
            <a:pPr marL="342900" indent="-342900">
              <a:buFont typeface="Wingdings" pitchFamily="2" charset="2"/>
              <a:buChar char="p"/>
            </a:pPr>
            <a:r>
              <a:rPr lang="zh-CN" altLang="en-US" dirty="0">
                <a:solidFill>
                  <a:srgbClr val="FFFF00"/>
                </a:solidFill>
              </a:rPr>
              <a:t>联想记忆：从附近的点出发，找到记忆点的能力。</a:t>
            </a:r>
            <a:endParaRPr lang="en-US" altLang="zh-CN" dirty="0">
              <a:solidFill>
                <a:srgbClr val="FFFF00"/>
              </a:solidFill>
            </a:endParaRPr>
          </a:p>
        </p:txBody>
      </p:sp>
      <p:sp>
        <p:nvSpPr>
          <p:cNvPr id="7" name="右箭头 6"/>
          <p:cNvSpPr/>
          <p:nvPr/>
        </p:nvSpPr>
        <p:spPr>
          <a:xfrm rot="5400000">
            <a:off x="2483768" y="3883690"/>
            <a:ext cx="432048" cy="794802"/>
          </a:xfrm>
          <a:prstGeom prst="rightArrow">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just"/>
            <a:endParaRPr lang="zh-CN" altLang="en-US" sz="2000" b="1">
              <a:solidFill>
                <a:srgbClr val="FFC000"/>
              </a:solidFill>
              <a:effectLst>
                <a:outerShdw dist="38100" dir="2700000" algn="tl">
                  <a:srgbClr val="000000"/>
                </a:outerShdw>
              </a:effectLst>
              <a:latin typeface="微软雅黑" pitchFamily="34" charset="-122"/>
              <a:ea typeface="微软雅黑" pitchFamily="34" charset="-122"/>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128" y="4530215"/>
            <a:ext cx="2088232" cy="2088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0048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经典文献</a:t>
            </a:r>
          </a:p>
        </p:txBody>
      </p:sp>
      <p:sp>
        <p:nvSpPr>
          <p:cNvPr id="3" name="内容占位符 2"/>
          <p:cNvSpPr>
            <a:spLocks noGrp="1"/>
          </p:cNvSpPr>
          <p:nvPr>
            <p:ph idx="1"/>
          </p:nvPr>
        </p:nvSpPr>
        <p:spPr>
          <a:xfrm>
            <a:off x="467544" y="2060849"/>
            <a:ext cx="8229600" cy="4032448"/>
          </a:xfrm>
        </p:spPr>
        <p:txBody>
          <a:bodyPr/>
          <a:lstStyle/>
          <a:p>
            <a:pPr algn="just"/>
            <a:r>
              <a:rPr lang="en-US" altLang="zh-CN" sz="2400" b="0" dirty="0">
                <a:solidFill>
                  <a:schemeClr val="tx1"/>
                </a:solidFill>
                <a:effectLst/>
                <a:latin typeface="Times New Roman" pitchFamily="18" charset="0"/>
                <a:cs typeface="Times New Roman" pitchFamily="18" charset="0"/>
              </a:rPr>
              <a:t>J. J. Hopfield</a:t>
            </a:r>
            <a:r>
              <a:rPr lang="en-US" altLang="zh-CN" sz="2400" dirty="0">
                <a:solidFill>
                  <a:schemeClr val="tx1"/>
                </a:solidFill>
                <a:latin typeface="Times New Roman" pitchFamily="18" charset="0"/>
                <a:cs typeface="Times New Roman" pitchFamily="18" charset="0"/>
              </a:rPr>
              <a:t>, </a:t>
            </a:r>
            <a:r>
              <a:rPr lang="en-US" altLang="zh-CN" sz="2400" b="1" dirty="0">
                <a:solidFill>
                  <a:srgbClr val="FF0000"/>
                </a:solidFill>
                <a:latin typeface="Times New Roman" pitchFamily="18" charset="0"/>
                <a:cs typeface="Times New Roman" pitchFamily="18" charset="0"/>
              </a:rPr>
              <a:t>“Neural network and physical systems with emergent collective computational abilities</a:t>
            </a:r>
            <a:r>
              <a:rPr lang="en-US" altLang="zh-CN" sz="2400" b="0" dirty="0">
                <a:solidFill>
                  <a:srgbClr val="FF0000"/>
                </a:solidFill>
                <a:latin typeface="Times New Roman" pitchFamily="18" charset="0"/>
                <a:cs typeface="Times New Roman" pitchFamily="18" charset="0"/>
              </a:rPr>
              <a:t>,” </a:t>
            </a:r>
            <a:r>
              <a:rPr lang="en-US" altLang="zh-CN" sz="2400" b="0" i="1" dirty="0">
                <a:solidFill>
                  <a:schemeClr val="tx1"/>
                </a:solidFill>
                <a:effectLst/>
                <a:latin typeface="Times New Roman" pitchFamily="18" charset="0"/>
                <a:cs typeface="Times New Roman" pitchFamily="18" charset="0"/>
              </a:rPr>
              <a:t>Proceedings of The National Academy of Sciences of the United States of America-Biological Sciences</a:t>
            </a:r>
            <a:r>
              <a:rPr lang="en-US" altLang="zh-CN" sz="2400" b="0" dirty="0">
                <a:solidFill>
                  <a:schemeClr val="tx1"/>
                </a:solidFill>
                <a:effectLst/>
                <a:latin typeface="Times New Roman" pitchFamily="18" charset="0"/>
                <a:cs typeface="Times New Roman" pitchFamily="18" charset="0"/>
              </a:rPr>
              <a:t>, vol. 79,</a:t>
            </a:r>
            <a:r>
              <a:rPr lang="zh-CN" altLang="en-US" sz="2400" b="0" dirty="0">
                <a:solidFill>
                  <a:schemeClr val="tx1"/>
                </a:solidFill>
                <a:effectLst/>
                <a:latin typeface="Times New Roman" pitchFamily="18" charset="0"/>
                <a:cs typeface="Times New Roman" pitchFamily="18" charset="0"/>
              </a:rPr>
              <a:t> </a:t>
            </a:r>
            <a:r>
              <a:rPr lang="en-US" altLang="zh-CN" sz="2400" b="0" dirty="0">
                <a:solidFill>
                  <a:schemeClr val="tx1"/>
                </a:solidFill>
                <a:effectLst/>
                <a:latin typeface="Times New Roman" pitchFamily="18" charset="0"/>
                <a:cs typeface="Times New Roman" pitchFamily="18" charset="0"/>
              </a:rPr>
              <a:t>no. 8, pp. 2554-2558, 1982.</a:t>
            </a:r>
          </a:p>
          <a:p>
            <a:pPr algn="just"/>
            <a:r>
              <a:rPr lang="en-US" altLang="zh-CN" sz="2400" b="0" dirty="0">
                <a:solidFill>
                  <a:schemeClr val="tx1"/>
                </a:solidFill>
                <a:effectLst/>
                <a:latin typeface="Times New Roman" pitchFamily="18" charset="0"/>
                <a:cs typeface="Times New Roman" pitchFamily="18" charset="0"/>
              </a:rPr>
              <a:t>J. J. Hopfield</a:t>
            </a:r>
            <a:r>
              <a:rPr lang="en-US" altLang="zh-CN" sz="2400" dirty="0">
                <a:solidFill>
                  <a:schemeClr val="tx1"/>
                </a:solidFill>
                <a:latin typeface="Times New Roman" pitchFamily="18" charset="0"/>
                <a:cs typeface="Times New Roman" pitchFamily="18" charset="0"/>
              </a:rPr>
              <a:t>,</a:t>
            </a:r>
            <a:r>
              <a:rPr lang="en-US" altLang="zh-CN" sz="2400" dirty="0">
                <a:latin typeface="Times New Roman" pitchFamily="18" charset="0"/>
                <a:cs typeface="Times New Roman" pitchFamily="18" charset="0"/>
              </a:rPr>
              <a:t> </a:t>
            </a:r>
            <a:r>
              <a:rPr lang="en-US" altLang="zh-CN" sz="2400" b="1" dirty="0">
                <a:solidFill>
                  <a:srgbClr val="FF0000"/>
                </a:solidFill>
                <a:latin typeface="Times New Roman" pitchFamily="18" charset="0"/>
                <a:cs typeface="Times New Roman" pitchFamily="18" charset="0"/>
              </a:rPr>
              <a:t>“Neurons with graded response have collective computational properties like those of 2- state neurons,” </a:t>
            </a:r>
            <a:r>
              <a:rPr lang="en-US" altLang="zh-CN" sz="2400" b="0" i="1" dirty="0">
                <a:solidFill>
                  <a:schemeClr val="tx1"/>
                </a:solidFill>
                <a:effectLst/>
                <a:latin typeface="Times New Roman" pitchFamily="18" charset="0"/>
                <a:cs typeface="Times New Roman" pitchFamily="18" charset="0"/>
              </a:rPr>
              <a:t>Proceedings of The National Academy of Sciences of the United States of America-Biological Sciences</a:t>
            </a:r>
            <a:r>
              <a:rPr lang="en-US" altLang="zh-CN" sz="2400" b="0" dirty="0">
                <a:solidFill>
                  <a:schemeClr val="tx1"/>
                </a:solidFill>
                <a:effectLst/>
                <a:latin typeface="Times New Roman" pitchFamily="18" charset="0"/>
                <a:cs typeface="Times New Roman" pitchFamily="18" charset="0"/>
              </a:rPr>
              <a:t>, vol. 81, no. 10, pp. 3088-3092, 1984.</a:t>
            </a:r>
          </a:p>
          <a:p>
            <a:pPr marL="0" indent="0">
              <a:buNone/>
            </a:pPr>
            <a:endParaRPr lang="en-US" altLang="zh-CN" sz="2400" b="0" dirty="0">
              <a:solidFill>
                <a:srgbClr val="FF0000"/>
              </a:solidFill>
              <a:latin typeface="Times New Roman" pitchFamily="18" charset="0"/>
              <a:cs typeface="Times New Roman" pitchFamily="18" charset="0"/>
            </a:endParaRPr>
          </a:p>
        </p:txBody>
      </p:sp>
      <p:sp>
        <p:nvSpPr>
          <p:cNvPr id="4" name="TextBox 3"/>
          <p:cNvSpPr txBox="1"/>
          <p:nvPr/>
        </p:nvSpPr>
        <p:spPr>
          <a:xfrm>
            <a:off x="467544" y="1484784"/>
            <a:ext cx="5109091" cy="461665"/>
          </a:xfrm>
          <a:prstGeom prst="rect">
            <a:avLst/>
          </a:prstGeom>
          <a:noFill/>
        </p:spPr>
        <p:txBody>
          <a:bodyPr wrap="non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影响神经网络发展的两篇经典文章：</a:t>
            </a:r>
          </a:p>
        </p:txBody>
      </p:sp>
      <p:sp>
        <p:nvSpPr>
          <p:cNvPr id="5" name="TextBox 4"/>
          <p:cNvSpPr txBox="1"/>
          <p:nvPr/>
        </p:nvSpPr>
        <p:spPr>
          <a:xfrm>
            <a:off x="619944" y="5877272"/>
            <a:ext cx="8420254" cy="461665"/>
          </a:xfrm>
          <a:prstGeom prst="rect">
            <a:avLst/>
          </a:prstGeom>
          <a:noFill/>
        </p:spPr>
        <p:txBody>
          <a:bodyPr wrap="non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在这两篇文章中</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Hopfield</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提出了</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Hopfield</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神经网络的概念。</a:t>
            </a:r>
          </a:p>
        </p:txBody>
      </p:sp>
    </p:spTree>
    <p:extLst>
      <p:ext uri="{BB962C8B-B14F-4D97-AF65-F5344CB8AC3E}">
        <p14:creationId xmlns:p14="http://schemas.microsoft.com/office/powerpoint/2010/main" val="18168320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HNN</a:t>
            </a:r>
            <a:r>
              <a:rPr lang="zh-CN" altLang="en-US" dirty="0"/>
              <a:t>与联想记忆的关系</a:t>
            </a:r>
          </a:p>
        </p:txBody>
      </p:sp>
      <p:sp>
        <p:nvSpPr>
          <p:cNvPr id="3" name="内容占位符 2"/>
          <p:cNvSpPr>
            <a:spLocks noGrp="1"/>
          </p:cNvSpPr>
          <p:nvPr>
            <p:ph idx="1"/>
          </p:nvPr>
        </p:nvSpPr>
        <p:spPr>
          <a:xfrm>
            <a:off x="457200" y="1600201"/>
            <a:ext cx="8229600" cy="1540768"/>
          </a:xfrm>
        </p:spPr>
        <p:txBody>
          <a:bodyPr/>
          <a:lstStyle/>
          <a:p>
            <a:r>
              <a:rPr lang="zh-CN" altLang="en-US" dirty="0"/>
              <a:t>吸引子对应于要“记忆”的内容。</a:t>
            </a:r>
            <a:endParaRPr lang="en-US" altLang="zh-CN" dirty="0"/>
          </a:p>
          <a:p>
            <a:r>
              <a:rPr lang="zh-CN" altLang="en-US" dirty="0"/>
              <a:t>吸引子的吸引域中的点，相当于对吸引子的“部分描述”。</a:t>
            </a:r>
            <a:endParaRPr lang="en-US" altLang="zh-CN" dirty="0"/>
          </a:p>
          <a:p>
            <a:r>
              <a:rPr lang="en-US" altLang="zh-CN" dirty="0"/>
              <a:t>HNN</a:t>
            </a:r>
            <a:r>
              <a:rPr lang="zh-CN" altLang="en-US" dirty="0"/>
              <a:t>的调整过程相当于“联想记忆”的过程。</a:t>
            </a:r>
            <a:endParaRPr lang="en-US" altLang="zh-CN" dirty="0"/>
          </a:p>
          <a:p>
            <a:endParaRPr lang="zh-CN" altLang="en-US" dirty="0"/>
          </a:p>
        </p:txBody>
      </p:sp>
      <p:sp>
        <p:nvSpPr>
          <p:cNvPr id="4" name="TextBox 3"/>
          <p:cNvSpPr txBox="1"/>
          <p:nvPr/>
        </p:nvSpPr>
        <p:spPr>
          <a:xfrm>
            <a:off x="559522" y="3933056"/>
            <a:ext cx="8332958" cy="1200329"/>
          </a:xfrm>
          <a:prstGeom prst="rect">
            <a:avLst/>
          </a:prstGeom>
          <a:noFill/>
        </p:spPr>
        <p:txBody>
          <a:bodyPr wrap="square" rtlCol="0">
            <a:spAutoFit/>
          </a:bodyPr>
          <a:lstStyle/>
          <a:p>
            <a:pPr algn="just"/>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给定“内容”（吸引子）的部分描述（吸引域中的点），</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HNN</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可以联想记忆起整段内容（由吸引域中的点演化到吸引子）。</a:t>
            </a:r>
          </a:p>
        </p:txBody>
      </p:sp>
      <p:sp>
        <p:nvSpPr>
          <p:cNvPr id="5" name="TextBox 4"/>
          <p:cNvSpPr txBox="1"/>
          <p:nvPr/>
        </p:nvSpPr>
        <p:spPr>
          <a:xfrm>
            <a:off x="539552" y="3342183"/>
            <a:ext cx="2993127" cy="461665"/>
          </a:xfrm>
          <a:prstGeom prst="rect">
            <a:avLst/>
          </a:prstGeom>
          <a:noFill/>
        </p:spPr>
        <p:txBody>
          <a:bodyPr wrap="none" rtlCol="0">
            <a:spAutoFit/>
          </a:bodyPr>
          <a:lstStyle/>
          <a:p>
            <a:pPr marL="342900" indent="-342900">
              <a:spcBef>
                <a:spcPct val="20000"/>
              </a:spcBef>
              <a:buFont typeface="Wingdings" pitchFamily="2" charset="2"/>
              <a:buChar char="p"/>
            </a:pP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联想记忆的描述：</a:t>
            </a: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4784431"/>
            <a:ext cx="3024336" cy="1948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39552" y="5195500"/>
            <a:ext cx="4400582" cy="830997"/>
          </a:xfrm>
          <a:prstGeom prst="rect">
            <a:avLst/>
          </a:prstGeom>
          <a:noFill/>
        </p:spPr>
        <p:txBody>
          <a:bodyPr wrap="square" rtlCol="0">
            <a:spAutoFit/>
          </a:bodyPr>
          <a:lstStyle/>
          <a:p>
            <a:pPr marL="342900" indent="-342900" algn="just">
              <a:buFont typeface="Wingdings" pitchFamily="2" charset="2"/>
              <a:buChar char="p"/>
            </a:pP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HNN</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可以看作是一个内容寻址存储器</a:t>
            </a:r>
          </a:p>
        </p:txBody>
      </p:sp>
    </p:spTree>
    <p:extLst>
      <p:ext uri="{BB962C8B-B14F-4D97-AF65-F5344CB8AC3E}">
        <p14:creationId xmlns:p14="http://schemas.microsoft.com/office/powerpoint/2010/main" val="10788824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HNN</a:t>
            </a:r>
            <a:r>
              <a:rPr lang="zh-CN" altLang="en-US" dirty="0"/>
              <a:t>联想记忆原理</a:t>
            </a:r>
          </a:p>
        </p:txBody>
      </p:sp>
      <p:sp>
        <p:nvSpPr>
          <p:cNvPr id="3" name="内容占位符 2"/>
          <p:cNvSpPr>
            <a:spLocks noGrp="1"/>
          </p:cNvSpPr>
          <p:nvPr>
            <p:ph idx="1"/>
          </p:nvPr>
        </p:nvSpPr>
        <p:spPr>
          <a:xfrm>
            <a:off x="457200" y="1600201"/>
            <a:ext cx="8229600" cy="1036712"/>
          </a:xfrm>
        </p:spPr>
        <p:txBody>
          <a:bodyPr/>
          <a:lstStyle/>
          <a:p>
            <a:r>
              <a:rPr lang="zh-CN" altLang="en-US" dirty="0"/>
              <a:t>把</a:t>
            </a:r>
            <a:r>
              <a:rPr lang="en-US" altLang="zh-CN" dirty="0"/>
              <a:t>HNN</a:t>
            </a:r>
            <a:r>
              <a:rPr lang="zh-CN" altLang="en-US" dirty="0"/>
              <a:t>看作是内容寻址存储器的操作有两个阶段：存储阶段（</a:t>
            </a:r>
            <a:r>
              <a:rPr lang="en-US" altLang="zh-CN" dirty="0"/>
              <a:t>HNN</a:t>
            </a:r>
            <a:r>
              <a:rPr lang="zh-CN" altLang="en-US" dirty="0"/>
              <a:t>的设计）和检索阶段。</a:t>
            </a:r>
          </a:p>
        </p:txBody>
      </p:sp>
      <p:sp>
        <p:nvSpPr>
          <p:cNvPr id="4" name="TextBox 3"/>
          <p:cNvSpPr txBox="1"/>
          <p:nvPr/>
        </p:nvSpPr>
        <p:spPr>
          <a:xfrm>
            <a:off x="427077" y="2453987"/>
            <a:ext cx="8003232" cy="707886"/>
          </a:xfrm>
          <a:prstGeom prst="rect">
            <a:avLst/>
          </a:prstGeom>
          <a:noFill/>
        </p:spPr>
        <p:txBody>
          <a:bodyPr wrap="square" rtlCol="0">
            <a:spAutoFit/>
          </a:bodyPr>
          <a:lstStyle/>
          <a:p>
            <a:pPr marL="342900" indent="-342900">
              <a:buFont typeface="Wingdings" pitchFamily="2" charset="2"/>
              <a:buChar char="p"/>
            </a:pPr>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存储阶段：设计一个</a:t>
            </a:r>
            <a:r>
              <a:rPr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HNN</a:t>
            </a:r>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，使要存储的样本都是这个</a:t>
            </a:r>
            <a:r>
              <a:rPr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HNN</a:t>
            </a:r>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的吸引子。</a:t>
            </a:r>
          </a:p>
        </p:txBody>
      </p:sp>
      <p:sp>
        <p:nvSpPr>
          <p:cNvPr id="5" name="TextBox 4"/>
          <p:cNvSpPr txBox="1"/>
          <p:nvPr/>
        </p:nvSpPr>
        <p:spPr>
          <a:xfrm>
            <a:off x="427077" y="5910371"/>
            <a:ext cx="8003232" cy="707886"/>
          </a:xfrm>
          <a:prstGeom prst="rect">
            <a:avLst/>
          </a:prstGeom>
          <a:noFill/>
        </p:spPr>
        <p:txBody>
          <a:bodyPr wrap="square" rtlCol="0">
            <a:spAutoFit/>
          </a:bodyPr>
          <a:lstStyle/>
          <a:p>
            <a:pPr marL="342900" indent="-342900">
              <a:buFont typeface="Wingdings" pitchFamily="2" charset="2"/>
              <a:buChar char="p"/>
            </a:pPr>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检索阶段：给定一个探针（不完整的记忆）向量，以这个向量为初始值赋给</a:t>
            </a:r>
            <a:r>
              <a:rPr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HNN</a:t>
            </a:r>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a:t>
            </a:r>
            <a:r>
              <a:rPr lang="en-US" altLang="zh-CN" sz="2000" b="1" dirty="0">
                <a:solidFill>
                  <a:srgbClr val="7030A0"/>
                </a:solidFill>
                <a:effectLst>
                  <a:outerShdw dist="38100" dir="2700000" algn="tl">
                    <a:srgbClr val="3333CC"/>
                  </a:outerShdw>
                </a:effectLst>
                <a:latin typeface="微软雅黑" pitchFamily="34" charset="-122"/>
                <a:ea typeface="微软雅黑" pitchFamily="34" charset="-122"/>
              </a:rPr>
              <a:t>HNN</a:t>
            </a:r>
            <a:r>
              <a:rPr lang="zh-CN" altLang="en-US" sz="2000" b="1" dirty="0">
                <a:solidFill>
                  <a:srgbClr val="7030A0"/>
                </a:solidFill>
                <a:effectLst>
                  <a:outerShdw dist="38100" dir="2700000" algn="tl">
                    <a:srgbClr val="3333CC"/>
                  </a:outerShdw>
                </a:effectLst>
                <a:latin typeface="微软雅黑" pitchFamily="34" charset="-122"/>
                <a:ea typeface="微软雅黑" pitchFamily="34" charset="-122"/>
              </a:rPr>
              <a:t>迭代直至稳定。</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3296016"/>
            <a:ext cx="5918113" cy="255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66589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HNN</a:t>
            </a:r>
            <a:r>
              <a:rPr lang="zh-CN" altLang="en-US" dirty="0"/>
              <a:t>的设计</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1"/>
                <a:ext cx="8229600" cy="532656"/>
              </a:xfrm>
            </p:spPr>
            <p:txBody>
              <a:bodyPr/>
              <a:lstStyle/>
              <a:p>
                <a:r>
                  <a:rPr lang="zh-CN" altLang="en-US" dirty="0"/>
                  <a:t>设一个由</a:t>
                </a:r>
                <a:r>
                  <a:rPr lang="en-US" altLang="zh-CN" dirty="0"/>
                  <a:t>n</a:t>
                </a:r>
                <a:r>
                  <a:rPr lang="zh-CN" altLang="en-US" dirty="0"/>
                  <a:t>个神经元组成的</a:t>
                </a:r>
                <a:r>
                  <a:rPr lang="en-US" altLang="zh-CN" dirty="0"/>
                  <a:t>HNN</a:t>
                </a:r>
                <a:r>
                  <a:rPr lang="zh-CN" altLang="en-US" dirty="0"/>
                  <a:t>要存储</a:t>
                </a:r>
                <a:r>
                  <a:rPr lang="en-US" altLang="zh-CN" dirty="0"/>
                  <a:t>m</a:t>
                </a:r>
                <a:r>
                  <a:rPr lang="zh-CN" altLang="en-US" dirty="0"/>
                  <a:t>个样本</a:t>
                </a:r>
                <a14:m>
                  <m:oMath xmlns:m="http://schemas.openxmlformats.org/officeDocument/2006/math">
                    <m:sSup>
                      <m:sSupPr>
                        <m:ctrlPr>
                          <a:rPr lang="en-US" altLang="zh-CN" i="1" smtClean="0">
                            <a:latin typeface="Cambria Math" panose="02040503050406030204" pitchFamily="18" charset="0"/>
                          </a:rPr>
                        </m:ctrlPr>
                      </m:sSupPr>
                      <m:e>
                        <m:r>
                          <a:rPr lang="en-US" altLang="zh-CN" b="1" i="1" smtClean="0">
                            <a:latin typeface="Cambria Math"/>
                          </a:rPr>
                          <m:t>𝒙</m:t>
                        </m:r>
                      </m:e>
                      <m:sup>
                        <m:r>
                          <a:rPr lang="en-US" altLang="zh-CN" b="1" i="1" smtClean="0">
                            <a:latin typeface="Cambria Math"/>
                          </a:rPr>
                          <m:t>(</m:t>
                        </m:r>
                        <m:r>
                          <a:rPr lang="en-US" altLang="zh-CN" b="1" i="1" smtClean="0">
                            <a:latin typeface="Cambria Math"/>
                          </a:rPr>
                          <m:t>𝒊</m:t>
                        </m:r>
                        <m:r>
                          <a:rPr lang="en-US" altLang="zh-CN" b="1" i="1" smtClean="0">
                            <a:latin typeface="Cambria Math"/>
                          </a:rPr>
                          <m:t>)</m:t>
                        </m:r>
                      </m:sup>
                    </m:sSup>
                  </m:oMath>
                </a14:m>
                <a:r>
                  <a:rPr lang="zh-CN" altLang="en-US" dirty="0"/>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1"/>
                <a:ext cx="8229600" cy="532656"/>
              </a:xfrm>
              <a:blipFill rotWithShape="1">
                <a:blip r:embed="rId2"/>
                <a:stretch>
                  <a:fillRect l="-963" t="-5747" b="-18391"/>
                </a:stretch>
              </a:blipFill>
            </p:spPr>
            <p:txBody>
              <a:bodyPr/>
              <a:lstStyle/>
              <a:p>
                <a:r>
                  <a:rPr lang="zh-CN" altLang="en-US">
                    <a:noFill/>
                  </a:rPr>
                  <a:t> </a:t>
                </a:r>
              </a:p>
            </p:txBody>
          </p:sp>
        </mc:Fallback>
      </mc:AlternateContent>
      <p:sp>
        <p:nvSpPr>
          <p:cNvPr id="4" name="TextBox 3"/>
          <p:cNvSpPr txBox="1"/>
          <p:nvPr/>
        </p:nvSpPr>
        <p:spPr>
          <a:xfrm>
            <a:off x="457200" y="2435932"/>
            <a:ext cx="4413388" cy="461665"/>
          </a:xfrm>
          <a:prstGeom prst="rect">
            <a:avLst/>
          </a:prstGeom>
          <a:noFill/>
        </p:spPr>
        <p:txBody>
          <a:bodyPr wrap="none" rtlCol="0">
            <a:spAutoFit/>
          </a:bodyPr>
          <a:lstStyle/>
          <a:p>
            <a:pPr marL="342900" indent="-342900">
              <a:buFont typeface="Wingdings" pitchFamily="2" charset="2"/>
              <a:buChar char="p"/>
            </a:pPr>
            <a:r>
              <a:rPr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问题</a:t>
            </a:r>
            <a:r>
              <a:rPr lang="en-US" altLang="zh-CN" sz="2400" b="1" dirty="0">
                <a:solidFill>
                  <a:srgbClr val="7030A0"/>
                </a:solidFill>
                <a:effectLst>
                  <a:outerShdw dist="38100" dir="2700000" algn="tl">
                    <a:srgbClr val="3333CC"/>
                  </a:outerShdw>
                </a:effectLst>
                <a:latin typeface="微软雅黑" pitchFamily="34" charset="-122"/>
                <a:ea typeface="微软雅黑" pitchFamily="34" charset="-122"/>
              </a:rPr>
              <a:t>1</a:t>
            </a:r>
            <a:r>
              <a:rPr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：如何设计连接权重？</a:t>
            </a:r>
          </a:p>
        </p:txBody>
      </p:sp>
      <p:sp>
        <p:nvSpPr>
          <p:cNvPr id="5" name="TextBox 4"/>
          <p:cNvSpPr txBox="1"/>
          <p:nvPr/>
        </p:nvSpPr>
        <p:spPr>
          <a:xfrm>
            <a:off x="827584" y="2947030"/>
            <a:ext cx="3578224" cy="461665"/>
          </a:xfrm>
          <a:prstGeom prst="rect">
            <a:avLst/>
          </a:prstGeom>
          <a:noFill/>
        </p:spPr>
        <p:txBody>
          <a:bodyPr wrap="non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采用</a:t>
            </a:r>
            <a:r>
              <a:rPr lang="en-US" altLang="zh-CN" sz="2400" b="1" dirty="0" err="1">
                <a:solidFill>
                  <a:srgbClr val="0070C0"/>
                </a:solidFill>
                <a:effectLst>
                  <a:outerShdw dist="38100" dir="2700000" algn="tl">
                    <a:srgbClr val="3333CC"/>
                  </a:outerShdw>
                </a:effectLst>
                <a:latin typeface="微软雅黑" pitchFamily="34" charset="-122"/>
                <a:ea typeface="微软雅黑" pitchFamily="34" charset="-122"/>
              </a:rPr>
              <a:t>Hebb</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学习基本规则</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a:t>
            </a:r>
            <a:endParaRPr lang="zh-CN" altLang="en-US" sz="2400" b="1" dirty="0">
              <a:solidFill>
                <a:srgbClr val="0070C0"/>
              </a:solidFill>
              <a:effectLst>
                <a:outerShdw dist="38100" dir="2700000" algn="tl">
                  <a:srgbClr val="3333CC"/>
                </a:outerShdw>
              </a:effectLst>
              <a:latin typeface="微软雅黑" pitchFamily="34" charset="-122"/>
              <a:ea typeface="微软雅黑" pitchFamily="34" charset="-122"/>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379351"/>
            <a:ext cx="4217848" cy="147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7" name="TextBox 6"/>
              <p:cNvSpPr txBox="1"/>
              <p:nvPr/>
            </p:nvSpPr>
            <p:spPr>
              <a:xfrm>
                <a:off x="963749" y="5352015"/>
                <a:ext cx="3906839" cy="461665"/>
              </a:xfrm>
              <a:prstGeom prst="rect">
                <a:avLst/>
              </a:prstGeom>
              <a:noFill/>
            </p:spPr>
            <p:txBody>
              <a:bodyPr wrap="none" rtlCol="0">
                <a:spAutoFit/>
              </a:bodyPr>
              <a:lstStyle/>
              <a:p>
                <a14:m>
                  <m:oMath xmlns:m="http://schemas.openxmlformats.org/officeDocument/2006/math">
                    <m:r>
                      <a:rPr lang="zh-CN" altLang="en-US" sz="2400" b="1" dirty="0">
                        <a:solidFill>
                          <a:srgbClr val="0070C0"/>
                        </a:solidFill>
                        <a:effectLst>
                          <a:outerShdw dist="38100" dir="2700000" algn="tl">
                            <a:srgbClr val="3333CC"/>
                          </a:outerShdw>
                        </a:effectLst>
                        <a:latin typeface="Cambria Math"/>
                        <a:ea typeface="微软雅黑" pitchFamily="34" charset="-122"/>
                      </a:rPr>
                      <m:t>𝜶</m:t>
                    </m:r>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一般可取</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1/n</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1/m</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或</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1</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a:t>
                </a:r>
              </a:p>
            </p:txBody>
          </p:sp>
        </mc:Choice>
        <mc:Fallback xmlns="">
          <p:sp>
            <p:nvSpPr>
              <p:cNvPr id="7" name="TextBox 6"/>
              <p:cNvSpPr txBox="1">
                <a:spLocks noRot="1" noChangeAspect="1" noMove="1" noResize="1" noEditPoints="1" noAdjustHandles="1" noChangeArrowheads="1" noChangeShapeType="1" noTextEdit="1"/>
              </p:cNvSpPr>
              <p:nvPr/>
            </p:nvSpPr>
            <p:spPr>
              <a:xfrm>
                <a:off x="963749" y="5352015"/>
                <a:ext cx="3906839" cy="461665"/>
              </a:xfrm>
              <a:prstGeom prst="rect">
                <a:avLst/>
              </a:prstGeom>
              <a:blipFill rotWithShape="1">
                <a:blip r:embed="rId4"/>
                <a:stretch>
                  <a:fillRect t="-10526" r="-2028" b="-31579"/>
                </a:stretch>
              </a:blipFill>
            </p:spPr>
            <p:txBody>
              <a:bodyPr/>
              <a:lstStyle/>
              <a:p>
                <a:r>
                  <a:rPr lang="zh-CN" altLang="en-US">
                    <a:noFill/>
                  </a:rPr>
                  <a:t> </a:t>
                </a:r>
              </a:p>
            </p:txBody>
          </p:sp>
        </mc:Fallback>
      </mc:AlternateContent>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4023" y="3548988"/>
            <a:ext cx="3438090" cy="9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右箭头 5"/>
          <p:cNvSpPr/>
          <p:nvPr/>
        </p:nvSpPr>
        <p:spPr>
          <a:xfrm>
            <a:off x="4863837" y="3818968"/>
            <a:ext cx="565508" cy="36004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40527339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HNN</a:t>
            </a:r>
            <a:r>
              <a:rPr lang="zh-CN" altLang="en-US" dirty="0"/>
              <a:t>的设计</a:t>
            </a:r>
          </a:p>
        </p:txBody>
      </p:sp>
      <p:sp>
        <p:nvSpPr>
          <p:cNvPr id="4" name="内容占位符 3"/>
          <p:cNvSpPr txBox="1">
            <a:spLocks noGrp="1"/>
          </p:cNvSpPr>
          <p:nvPr>
            <p:ph idx="1"/>
          </p:nvPr>
        </p:nvSpPr>
        <p:spPr>
          <a:xfrm>
            <a:off x="467887" y="1603711"/>
            <a:ext cx="8291264" cy="830997"/>
          </a:xfrm>
          <a:prstGeom prst="rect">
            <a:avLst/>
          </a:prstGeom>
          <a:noFill/>
        </p:spPr>
        <p:txBody>
          <a:bodyPr wrap="square" rtlCol="0">
            <a:spAutoFit/>
          </a:bodyPr>
          <a:lstStyle/>
          <a:p>
            <a:pPr marL="342900" indent="-342900">
              <a:buFont typeface="Wingdings" pitchFamily="2" charset="2"/>
              <a:buChar char="p"/>
            </a:pPr>
            <a:r>
              <a:rPr lang="zh-CN" altLang="en-US" dirty="0">
                <a:solidFill>
                  <a:srgbClr val="7030A0"/>
                </a:solidFill>
              </a:rPr>
              <a:t>问题</a:t>
            </a:r>
            <a:r>
              <a:rPr lang="en-US" altLang="zh-CN" dirty="0">
                <a:solidFill>
                  <a:srgbClr val="7030A0"/>
                </a:solidFill>
              </a:rPr>
              <a:t>2</a:t>
            </a:r>
            <a:r>
              <a:rPr lang="zh-CN" altLang="en-US" dirty="0">
                <a:solidFill>
                  <a:srgbClr val="7030A0"/>
                </a:solidFill>
              </a:rPr>
              <a:t>：如何保证需要记忆的样本点都是吸引子？即，如何保证对所有的样本点下式成立？</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38995" y="3132846"/>
            <a:ext cx="1980877" cy="57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内容占位符 3"/>
          <p:cNvSpPr txBox="1">
            <a:spLocks/>
          </p:cNvSpPr>
          <p:nvPr/>
        </p:nvSpPr>
        <p:spPr bwMode="auto">
          <a:xfrm>
            <a:off x="806171" y="3255367"/>
            <a:ext cx="81350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lvl1pPr marL="342900" indent="-342900" algn="l" rtl="0" fontAlgn="base">
              <a:spcBef>
                <a:spcPct val="20000"/>
              </a:spcBef>
              <a:spcAft>
                <a:spcPct val="0"/>
              </a:spcAft>
              <a:buFont typeface="Wingdings" pitchFamily="2" charset="2"/>
              <a:buChar char="Ø"/>
              <a:defRPr sz="2400" b="1">
                <a:solidFill>
                  <a:srgbClr val="C00000"/>
                </a:solidFill>
                <a:effectLst>
                  <a:outerShdw dist="38100" dir="2700000" algn="tl">
                    <a:srgbClr val="000000"/>
                  </a:outerShdw>
                </a:effectLst>
                <a:latin typeface="微软雅黑" pitchFamily="34" charset="-122"/>
                <a:ea typeface="微软雅黑" pitchFamily="34" charset="-122"/>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zh-CN" altLang="en-US" dirty="0">
                <a:solidFill>
                  <a:srgbClr val="0070C0"/>
                </a:solidFill>
                <a:effectLst>
                  <a:outerShdw dist="38100" dir="2700000" algn="tl">
                    <a:srgbClr val="3333CC"/>
                  </a:outerShdw>
                </a:effectLst>
              </a:rPr>
              <a:t>记：</a:t>
            </a:r>
          </a:p>
        </p:txBody>
      </p:sp>
      <p:sp>
        <p:nvSpPr>
          <p:cNvPr id="8" name="内容占位符 3"/>
          <p:cNvSpPr txBox="1">
            <a:spLocks/>
          </p:cNvSpPr>
          <p:nvPr/>
        </p:nvSpPr>
        <p:spPr bwMode="auto">
          <a:xfrm>
            <a:off x="3635896" y="3255367"/>
            <a:ext cx="81350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lvl1pPr marL="342900" indent="-342900" algn="l" rtl="0" fontAlgn="base">
              <a:spcBef>
                <a:spcPct val="20000"/>
              </a:spcBef>
              <a:spcAft>
                <a:spcPct val="0"/>
              </a:spcAft>
              <a:buFont typeface="Wingdings" pitchFamily="2" charset="2"/>
              <a:buChar char="Ø"/>
              <a:defRPr sz="2400" b="1">
                <a:solidFill>
                  <a:srgbClr val="C00000"/>
                </a:solidFill>
                <a:effectLst>
                  <a:outerShdw dist="38100" dir="2700000" algn="tl">
                    <a:srgbClr val="000000"/>
                  </a:outerShdw>
                </a:effectLst>
                <a:latin typeface="微软雅黑" pitchFamily="34" charset="-122"/>
                <a:ea typeface="微软雅黑" pitchFamily="34" charset="-122"/>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zh-CN" altLang="en-US" dirty="0">
                <a:solidFill>
                  <a:srgbClr val="0070C0"/>
                </a:solidFill>
                <a:effectLst>
                  <a:outerShdw dist="38100" dir="2700000" algn="tl">
                    <a:srgbClr val="3333CC"/>
                  </a:outerShdw>
                </a:effectLst>
              </a:rPr>
              <a:t>显然：</a:t>
            </a:r>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0032" y="3306199"/>
            <a:ext cx="1041176" cy="3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663" y="3871827"/>
            <a:ext cx="7297713" cy="9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0" name="内容占位符 3"/>
              <p:cNvSpPr txBox="1">
                <a:spLocks/>
              </p:cNvSpPr>
              <p:nvPr/>
            </p:nvSpPr>
            <p:spPr bwMode="auto">
              <a:xfrm>
                <a:off x="966133" y="5023955"/>
                <a:ext cx="7077612" cy="493277"/>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lvl1pPr marL="342900" indent="-342900" algn="l" rtl="0" fontAlgn="base">
                  <a:spcBef>
                    <a:spcPct val="20000"/>
                  </a:spcBef>
                  <a:spcAft>
                    <a:spcPct val="0"/>
                  </a:spcAft>
                  <a:buFont typeface="Wingdings" pitchFamily="2" charset="2"/>
                  <a:buChar char="Ø"/>
                  <a:defRPr sz="2400" b="1">
                    <a:solidFill>
                      <a:srgbClr val="C00000"/>
                    </a:solidFill>
                    <a:effectLst>
                      <a:outerShdw dist="38100" dir="2700000" algn="tl">
                        <a:srgbClr val="000000"/>
                      </a:outerShdw>
                    </a:effectLst>
                    <a:latin typeface="微软雅黑" pitchFamily="34" charset="-122"/>
                    <a:ea typeface="微软雅黑" pitchFamily="34" charset="-122"/>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zh-CN" altLang="en-US" dirty="0">
                    <a:solidFill>
                      <a:srgbClr val="0070C0"/>
                    </a:solidFill>
                    <a:effectLst>
                      <a:outerShdw dist="38100" dir="2700000" algn="tl">
                        <a:srgbClr val="3333CC"/>
                      </a:outerShdw>
                    </a:effectLst>
                  </a:rPr>
                  <a:t>如果对所有的</a:t>
                </a:r>
                <a:r>
                  <a:rPr lang="en-US" altLang="zh-CN" dirty="0">
                    <a:solidFill>
                      <a:srgbClr val="0070C0"/>
                    </a:solidFill>
                    <a:effectLst>
                      <a:outerShdw dist="38100" dir="2700000" algn="tl">
                        <a:srgbClr val="3333CC"/>
                      </a:outerShdw>
                    </a:effectLst>
                  </a:rPr>
                  <a:t>j</a:t>
                </a:r>
                <a:r>
                  <a:rPr lang="zh-CN" altLang="en-US" dirty="0">
                    <a:solidFill>
                      <a:srgbClr val="0070C0"/>
                    </a:solidFill>
                    <a:effectLst>
                      <a:outerShdw dist="38100" dir="2700000" algn="tl">
                        <a:srgbClr val="3333CC"/>
                      </a:outerShdw>
                    </a:effectLst>
                  </a:rPr>
                  <a:t>下式成立，那么</a:t>
                </a:r>
                <a14:m>
                  <m:oMath xmlns:m="http://schemas.openxmlformats.org/officeDocument/2006/math">
                    <m:sSup>
                      <m:sSupPr>
                        <m:ctrlPr>
                          <a:rPr lang="en-US" altLang="zh-CN" i="1">
                            <a:solidFill>
                              <a:srgbClr val="0070C0"/>
                            </a:solidFill>
                            <a:effectLst>
                              <a:outerShdw dist="38100" dir="2700000" algn="tl">
                                <a:srgbClr val="3333CC"/>
                              </a:outerShdw>
                            </a:effectLst>
                            <a:latin typeface="Cambria Math" panose="02040503050406030204" pitchFamily="18" charset="0"/>
                          </a:rPr>
                        </m:ctrlPr>
                      </m:sSupPr>
                      <m:e>
                        <m:r>
                          <a:rPr lang="en-US" altLang="zh-CN">
                            <a:solidFill>
                              <a:srgbClr val="0070C0"/>
                            </a:solidFill>
                            <a:effectLst>
                              <a:outerShdw dist="38100" dir="2700000" algn="tl">
                                <a:srgbClr val="3333CC"/>
                              </a:outerShdw>
                            </a:effectLst>
                            <a:latin typeface="Cambria Math"/>
                          </a:rPr>
                          <m:t>𝒙</m:t>
                        </m:r>
                      </m:e>
                      <m:sup>
                        <m:r>
                          <a:rPr lang="en-US" altLang="zh-CN">
                            <a:solidFill>
                              <a:srgbClr val="0070C0"/>
                            </a:solidFill>
                            <a:effectLst>
                              <a:outerShdw dist="38100" dir="2700000" algn="tl">
                                <a:srgbClr val="3333CC"/>
                              </a:outerShdw>
                            </a:effectLst>
                            <a:latin typeface="Cambria Math"/>
                          </a:rPr>
                          <m:t>(</m:t>
                        </m:r>
                        <m:r>
                          <a:rPr lang="en-US" altLang="zh-CN">
                            <a:solidFill>
                              <a:srgbClr val="0070C0"/>
                            </a:solidFill>
                            <a:effectLst>
                              <a:outerShdw dist="38100" dir="2700000" algn="tl">
                                <a:srgbClr val="3333CC"/>
                              </a:outerShdw>
                            </a:effectLst>
                            <a:latin typeface="Cambria Math"/>
                          </a:rPr>
                          <m:t>𝒌</m:t>
                        </m:r>
                        <m:r>
                          <a:rPr lang="en-US" altLang="zh-CN">
                            <a:solidFill>
                              <a:srgbClr val="0070C0"/>
                            </a:solidFill>
                            <a:effectLst>
                              <a:outerShdw dist="38100" dir="2700000" algn="tl">
                                <a:srgbClr val="3333CC"/>
                              </a:outerShdw>
                            </a:effectLst>
                            <a:latin typeface="Cambria Math"/>
                          </a:rPr>
                          <m:t>)</m:t>
                        </m:r>
                      </m:sup>
                    </m:sSup>
                  </m:oMath>
                </a14:m>
                <a:r>
                  <a:rPr lang="zh-CN" altLang="en-US" dirty="0">
                    <a:solidFill>
                      <a:srgbClr val="0070C0"/>
                    </a:solidFill>
                    <a:effectLst>
                      <a:outerShdw dist="38100" dir="2700000" algn="tl">
                        <a:srgbClr val="3333CC"/>
                      </a:outerShdw>
                    </a:effectLst>
                  </a:rPr>
                  <a:t>就是吸引子。</a:t>
                </a:r>
              </a:p>
            </p:txBody>
          </p:sp>
        </mc:Choice>
        <mc:Fallback xmlns="">
          <p:sp>
            <p:nvSpPr>
              <p:cNvPr id="10" name="内容占位符 3"/>
              <p:cNvSpPr txBox="1">
                <a:spLocks noRot="1" noChangeAspect="1" noMove="1" noResize="1" noEditPoints="1" noAdjustHandles="1" noChangeArrowheads="1" noChangeShapeType="1" noTextEdit="1"/>
              </p:cNvSpPr>
              <p:nvPr/>
            </p:nvSpPr>
            <p:spPr bwMode="auto">
              <a:xfrm>
                <a:off x="966133" y="5023955"/>
                <a:ext cx="7077612" cy="493277"/>
              </a:xfrm>
              <a:prstGeom prst="rect">
                <a:avLst/>
              </a:prstGeom>
              <a:blipFill rotWithShape="1">
                <a:blip r:embed="rId5"/>
                <a:stretch>
                  <a:fillRect l="-1291" t="-6173" b="-2716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pic>
        <p:nvPicPr>
          <p:cNvPr id="102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99457" y="5517232"/>
            <a:ext cx="2816296" cy="1023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descr="C:\Users\leo\Documents\我接收到的文件\jietu.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4620" y="2556846"/>
            <a:ext cx="1986078" cy="4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3176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HNN</a:t>
            </a:r>
            <a:r>
              <a:rPr lang="zh-CN" altLang="en-US" dirty="0"/>
              <a:t>的设计</a:t>
            </a:r>
          </a:p>
        </p:txBody>
      </p:sp>
      <p:sp>
        <p:nvSpPr>
          <p:cNvPr id="4" name="内容占位符 3"/>
          <p:cNvSpPr txBox="1">
            <a:spLocks/>
          </p:cNvSpPr>
          <p:nvPr/>
        </p:nvSpPr>
        <p:spPr bwMode="auto">
          <a:xfrm>
            <a:off x="755576" y="5805264"/>
            <a:ext cx="82912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lvl1pPr marL="342900" indent="-342900" algn="l" rtl="0" fontAlgn="base">
              <a:spcBef>
                <a:spcPct val="20000"/>
              </a:spcBef>
              <a:spcAft>
                <a:spcPct val="0"/>
              </a:spcAft>
              <a:buFont typeface="Wingdings" pitchFamily="2" charset="2"/>
              <a:buChar char="Ø"/>
              <a:defRPr sz="2400" b="1">
                <a:solidFill>
                  <a:srgbClr val="C00000"/>
                </a:solidFill>
                <a:effectLst>
                  <a:outerShdw dist="38100" dir="2700000" algn="tl">
                    <a:srgbClr val="000000"/>
                  </a:outerShdw>
                </a:effectLst>
                <a:latin typeface="微软雅黑" pitchFamily="34" charset="-122"/>
                <a:ea typeface="微软雅黑" pitchFamily="34" charset="-122"/>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zh-CN" altLang="en-US" dirty="0">
                <a:solidFill>
                  <a:srgbClr val="0070C0"/>
                </a:solidFill>
                <a:effectLst>
                  <a:outerShdw dist="38100" dir="2700000" algn="tl">
                    <a:srgbClr val="3333CC"/>
                  </a:outerShdw>
                </a:effectLst>
              </a:rPr>
              <a:t>此时只要</a:t>
            </a:r>
            <a:r>
              <a:rPr lang="en-US" altLang="zh-CN" dirty="0">
                <a:solidFill>
                  <a:srgbClr val="0070C0"/>
                </a:solidFill>
                <a:effectLst>
                  <a:outerShdw dist="38100" dir="2700000" algn="tl">
                    <a:srgbClr val="3333CC"/>
                  </a:outerShdw>
                </a:effectLst>
              </a:rPr>
              <a:t>m&lt;n</a:t>
            </a:r>
            <a:r>
              <a:rPr lang="zh-CN" altLang="en-US" dirty="0">
                <a:solidFill>
                  <a:srgbClr val="0070C0"/>
                </a:solidFill>
                <a:effectLst>
                  <a:outerShdw dist="38100" dir="2700000" algn="tl">
                    <a:srgbClr val="3333CC"/>
                  </a:outerShdw>
                </a:effectLst>
              </a:rPr>
              <a:t>，就可以保证所有的样本点都是吸引子。</a:t>
            </a:r>
          </a:p>
        </p:txBody>
      </p:sp>
      <p:sp>
        <p:nvSpPr>
          <p:cNvPr id="7" name="内容占位符 3"/>
          <p:cNvSpPr txBox="1">
            <a:spLocks/>
          </p:cNvSpPr>
          <p:nvPr/>
        </p:nvSpPr>
        <p:spPr bwMode="auto">
          <a:xfrm>
            <a:off x="755576" y="3924212"/>
            <a:ext cx="7077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lvl1pPr marL="342900" indent="-342900" algn="l" rtl="0" fontAlgn="base">
              <a:spcBef>
                <a:spcPct val="20000"/>
              </a:spcBef>
              <a:spcAft>
                <a:spcPct val="0"/>
              </a:spcAft>
              <a:buFont typeface="Wingdings" pitchFamily="2" charset="2"/>
              <a:buChar char="Ø"/>
              <a:defRPr sz="2400" b="1">
                <a:solidFill>
                  <a:srgbClr val="C00000"/>
                </a:solidFill>
                <a:effectLst>
                  <a:outerShdw dist="38100" dir="2700000" algn="tl">
                    <a:srgbClr val="000000"/>
                  </a:outerShdw>
                </a:effectLst>
                <a:latin typeface="微软雅黑" pitchFamily="34" charset="-122"/>
                <a:ea typeface="微软雅黑" pitchFamily="34" charset="-122"/>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zh-CN" altLang="en-US" dirty="0">
                <a:solidFill>
                  <a:srgbClr val="0070C0"/>
                </a:solidFill>
                <a:effectLst>
                  <a:outerShdw dist="38100" dir="2700000" algn="tl">
                    <a:srgbClr val="3333CC"/>
                  </a:outerShdw>
                </a:effectLst>
              </a:rPr>
              <a:t>特别地如果所有样本点两两正交，即：</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7169" y="4385877"/>
            <a:ext cx="2713055" cy="1275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104" y="4796124"/>
            <a:ext cx="1512000" cy="50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右箭头 5"/>
          <p:cNvSpPr/>
          <p:nvPr/>
        </p:nvSpPr>
        <p:spPr>
          <a:xfrm>
            <a:off x="4067944" y="4871937"/>
            <a:ext cx="833264" cy="352375"/>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pic>
        <p:nvPicPr>
          <p:cNvPr id="1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6394" y="1368881"/>
            <a:ext cx="2816296" cy="1023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7125" y="1484784"/>
            <a:ext cx="4449023" cy="792000"/>
          </a:xfrm>
          <a:prstGeom prst="rect">
            <a:avLst/>
          </a:prstGeom>
          <a:noFill/>
          <a:ln w="28575">
            <a:solidFill>
              <a:srgbClr val="C0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3" name="组合 12"/>
          <p:cNvGrpSpPr/>
          <p:nvPr/>
        </p:nvGrpSpPr>
        <p:grpSpPr>
          <a:xfrm>
            <a:off x="728646" y="2632768"/>
            <a:ext cx="5845422" cy="885158"/>
            <a:chOff x="951852" y="5784202"/>
            <a:chExt cx="5845422" cy="885158"/>
          </a:xfrm>
        </p:grpSpPr>
        <p:pic>
          <p:nvPicPr>
            <p:cNvPr id="14"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91680" y="5805264"/>
              <a:ext cx="1777677" cy="79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内容占位符 3"/>
            <p:cNvSpPr txBox="1">
              <a:spLocks/>
            </p:cNvSpPr>
            <p:nvPr/>
          </p:nvSpPr>
          <p:spPr bwMode="auto">
            <a:xfrm>
              <a:off x="951852" y="5991582"/>
              <a:ext cx="81350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lvl1pPr marL="342900" indent="-342900" algn="l" rtl="0" fontAlgn="base">
                <a:spcBef>
                  <a:spcPct val="20000"/>
                </a:spcBef>
                <a:spcAft>
                  <a:spcPct val="0"/>
                </a:spcAft>
                <a:buFont typeface="Wingdings" pitchFamily="2" charset="2"/>
                <a:buChar char="Ø"/>
                <a:defRPr sz="2400" b="1">
                  <a:solidFill>
                    <a:srgbClr val="C00000"/>
                  </a:solidFill>
                  <a:effectLst>
                    <a:outerShdw dist="38100" dir="2700000" algn="tl">
                      <a:srgbClr val="000000"/>
                    </a:outerShdw>
                  </a:effectLst>
                  <a:latin typeface="微软雅黑" pitchFamily="34" charset="-122"/>
                  <a:ea typeface="微软雅黑" pitchFamily="34" charset="-122"/>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zh-CN" altLang="en-US" dirty="0">
                  <a:solidFill>
                    <a:srgbClr val="0070C0"/>
                  </a:solidFill>
                  <a:effectLst>
                    <a:outerShdw dist="38100" dir="2700000" algn="tl">
                      <a:srgbClr val="3333CC"/>
                    </a:outerShdw>
                  </a:effectLst>
                </a:rPr>
                <a:t>如果</a:t>
              </a:r>
            </a:p>
          </p:txBody>
        </p:sp>
        <mc:AlternateContent xmlns:mc="http://schemas.openxmlformats.org/markup-compatibility/2006" xmlns:a14="http://schemas.microsoft.com/office/drawing/2010/main">
          <mc:Choice Requires="a14">
            <p:sp>
              <p:nvSpPr>
                <p:cNvPr id="16" name="矩形 15"/>
                <p:cNvSpPr/>
                <p:nvPr/>
              </p:nvSpPr>
              <p:spPr>
                <a:xfrm>
                  <a:off x="3635896" y="5951019"/>
                  <a:ext cx="3161378" cy="476990"/>
                </a:xfrm>
                <a:prstGeom prst="rect">
                  <a:avLst/>
                </a:prstGeom>
              </p:spPr>
              <p:txBody>
                <a:bodyPr wrap="none">
                  <a:spAutoFit/>
                </a:bodyPr>
                <a:lstStyle/>
                <a:p>
                  <a:pPr>
                    <a:spcBef>
                      <a:spcPct val="20000"/>
                    </a:spcBef>
                  </a:pP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那么</a:t>
                  </a:r>
                  <a14:m>
                    <m:oMath xmlns:m="http://schemas.openxmlformats.org/officeDocument/2006/math">
                      <m:sSup>
                        <m:sSup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pPr>
                        <m:e>
                          <m:r>
                            <a:rPr lang="en-US" altLang="zh-CN" sz="2400" b="1">
                              <a:solidFill>
                                <a:srgbClr val="0070C0"/>
                              </a:solidFill>
                              <a:effectLst>
                                <a:outerShdw dist="38100" dir="2700000" algn="tl">
                                  <a:srgbClr val="3333CC"/>
                                </a:outerShdw>
                              </a:effectLst>
                              <a:latin typeface="Cambria Math"/>
                              <a:ea typeface="微软雅黑" pitchFamily="34" charset="-122"/>
                            </a:rPr>
                            <m:t>𝒙</m:t>
                          </m:r>
                        </m:e>
                        <m:sup>
                          <m:r>
                            <a:rPr lang="en-US" altLang="zh-CN" sz="2400" b="1">
                              <a:solidFill>
                                <a:srgbClr val="0070C0"/>
                              </a:solidFill>
                              <a:effectLst>
                                <a:outerShdw dist="38100" dir="2700000" algn="tl">
                                  <a:srgbClr val="3333CC"/>
                                </a:outerShdw>
                              </a:effectLst>
                              <a:latin typeface="Cambria Math"/>
                              <a:ea typeface="微软雅黑" pitchFamily="34" charset="-122"/>
                            </a:rPr>
                            <m:t>(</m:t>
                          </m:r>
                          <m:r>
                            <a:rPr lang="en-US" altLang="zh-CN" sz="2400" b="1">
                              <a:solidFill>
                                <a:srgbClr val="0070C0"/>
                              </a:solidFill>
                              <a:effectLst>
                                <a:outerShdw dist="38100" dir="2700000" algn="tl">
                                  <a:srgbClr val="3333CC"/>
                                </a:outerShdw>
                              </a:effectLst>
                              <a:latin typeface="Cambria Math"/>
                              <a:ea typeface="微软雅黑" pitchFamily="34" charset="-122"/>
                            </a:rPr>
                            <m:t>𝒌</m:t>
                          </m:r>
                          <m:r>
                            <a:rPr lang="en-US" altLang="zh-CN" sz="2400" b="1">
                              <a:solidFill>
                                <a:srgbClr val="0070C0"/>
                              </a:solidFill>
                              <a:effectLst>
                                <a:outerShdw dist="38100" dir="2700000" algn="tl">
                                  <a:srgbClr val="3333CC"/>
                                </a:outerShdw>
                              </a:effectLst>
                              <a:latin typeface="Cambria Math"/>
                              <a:ea typeface="微软雅黑" pitchFamily="34" charset="-122"/>
                            </a:rPr>
                            <m:t>)</m:t>
                          </m:r>
                        </m:sup>
                      </m:sSup>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都是吸引子。</a:t>
                  </a:r>
                </a:p>
              </p:txBody>
            </p:sp>
          </mc:Choice>
          <mc:Fallback xmlns="">
            <p:sp>
              <p:nvSpPr>
                <p:cNvPr id="16" name="矩形 15"/>
                <p:cNvSpPr>
                  <a:spLocks noRot="1" noChangeAspect="1" noMove="1" noResize="1" noEditPoints="1" noAdjustHandles="1" noChangeArrowheads="1" noChangeShapeType="1" noTextEdit="1"/>
                </p:cNvSpPr>
                <p:nvPr/>
              </p:nvSpPr>
              <p:spPr>
                <a:xfrm>
                  <a:off x="3635896" y="5951019"/>
                  <a:ext cx="3161378" cy="476990"/>
                </a:xfrm>
                <a:prstGeom prst="rect">
                  <a:avLst/>
                </a:prstGeom>
                <a:blipFill rotWithShape="1">
                  <a:blip r:embed="rId7"/>
                  <a:stretch>
                    <a:fillRect l="-3089" t="-6410" r="-2703" b="-32051"/>
                  </a:stretch>
                </a:blipFill>
              </p:spPr>
              <p:txBody>
                <a:bodyPr/>
                <a:lstStyle/>
                <a:p>
                  <a:r>
                    <a:rPr lang="zh-CN" altLang="en-US">
                      <a:noFill/>
                    </a:rPr>
                    <a:t> </a:t>
                  </a:r>
                </a:p>
              </p:txBody>
            </p:sp>
          </mc:Fallback>
        </mc:AlternateContent>
        <p:sp>
          <p:nvSpPr>
            <p:cNvPr id="17" name="矩形 16"/>
            <p:cNvSpPr/>
            <p:nvPr/>
          </p:nvSpPr>
          <p:spPr>
            <a:xfrm>
              <a:off x="964663" y="5784202"/>
              <a:ext cx="5750179" cy="8851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97266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记忆容量</a:t>
            </a:r>
          </a:p>
        </p:txBody>
      </p:sp>
      <p:sp>
        <p:nvSpPr>
          <p:cNvPr id="4" name="TextBox 3"/>
          <p:cNvSpPr txBox="1"/>
          <p:nvPr/>
        </p:nvSpPr>
        <p:spPr>
          <a:xfrm>
            <a:off x="438981" y="1196752"/>
            <a:ext cx="8568952" cy="830997"/>
          </a:xfrm>
          <a:prstGeom prst="rect">
            <a:avLst/>
          </a:prstGeom>
          <a:noFill/>
        </p:spPr>
        <p:txBody>
          <a:bodyPr wrap="square" rtlCol="0">
            <a:spAutoFit/>
          </a:bodyPr>
          <a:lstStyle/>
          <a:p>
            <a:pPr marL="342900" indent="-342900">
              <a:spcBef>
                <a:spcPct val="20000"/>
              </a:spcBef>
              <a:buFont typeface="Wingdings" pitchFamily="2" charset="2"/>
              <a:buChar char="p"/>
            </a:pPr>
            <a:r>
              <a:rPr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问题</a:t>
            </a:r>
            <a:r>
              <a:rPr lang="en-US" altLang="zh-CN" sz="2400" b="1" dirty="0">
                <a:solidFill>
                  <a:srgbClr val="7030A0"/>
                </a:solidFill>
                <a:effectLst>
                  <a:outerShdw dist="38100" dir="2700000" algn="tl">
                    <a:srgbClr val="3333CC"/>
                  </a:outerShdw>
                </a:effectLst>
                <a:latin typeface="微软雅黑" pitchFamily="34" charset="-122"/>
                <a:ea typeface="微软雅黑" pitchFamily="34" charset="-122"/>
              </a:rPr>
              <a:t>3</a:t>
            </a:r>
            <a:r>
              <a:rPr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：一个</a:t>
            </a:r>
            <a:r>
              <a:rPr lang="en-US" altLang="zh-CN" sz="2400" b="1" dirty="0">
                <a:solidFill>
                  <a:srgbClr val="7030A0"/>
                </a:solidFill>
                <a:effectLst>
                  <a:outerShdw dist="38100" dir="2700000" algn="tl">
                    <a:srgbClr val="3333CC"/>
                  </a:outerShdw>
                </a:effectLst>
                <a:latin typeface="微软雅黑" pitchFamily="34" charset="-122"/>
                <a:ea typeface="微软雅黑" pitchFamily="34" charset="-122"/>
              </a:rPr>
              <a:t>HNN</a:t>
            </a:r>
            <a:r>
              <a:rPr lang="zh-CN" altLang="en-US" sz="2400" b="1" dirty="0">
                <a:solidFill>
                  <a:srgbClr val="7030A0"/>
                </a:solidFill>
                <a:effectLst>
                  <a:outerShdw dist="38100" dir="2700000" algn="tl">
                    <a:srgbClr val="3333CC"/>
                  </a:outerShdw>
                </a:effectLst>
                <a:latin typeface="微软雅黑" pitchFamily="34" charset="-122"/>
                <a:ea typeface="微软雅黑" pitchFamily="34" charset="-122"/>
              </a:rPr>
              <a:t>网络最多能“记忆”多少的样本（样本容量）。</a:t>
            </a:r>
          </a:p>
        </p:txBody>
      </p:sp>
      <p:sp>
        <p:nvSpPr>
          <p:cNvPr id="5" name="TextBox 4"/>
          <p:cNvSpPr txBox="1"/>
          <p:nvPr/>
        </p:nvSpPr>
        <p:spPr>
          <a:xfrm>
            <a:off x="691099" y="2881083"/>
            <a:ext cx="8159824" cy="830997"/>
          </a:xfrm>
          <a:prstGeom prst="rect">
            <a:avLst/>
          </a:prstGeom>
          <a:noFill/>
        </p:spPr>
        <p:txBody>
          <a:bodyPr wrap="square" rtlCol="0">
            <a:spAutoFit/>
          </a:bodyPr>
          <a:lstStyle/>
          <a:p>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Hopfield</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曾经给出记忆容量为</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m&lt;0.15n</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，但是后来的研究证明，这个近似是不准确的。</a:t>
            </a:r>
          </a:p>
        </p:txBody>
      </p:sp>
      <p:sp>
        <p:nvSpPr>
          <p:cNvPr id="6" name="TextBox 5"/>
          <p:cNvSpPr txBox="1"/>
          <p:nvPr/>
        </p:nvSpPr>
        <p:spPr>
          <a:xfrm>
            <a:off x="691099" y="2059178"/>
            <a:ext cx="8051721" cy="830997"/>
          </a:xfrm>
          <a:prstGeom prst="rect">
            <a:avLst/>
          </a:prstGeom>
          <a:noFill/>
        </p:spPr>
        <p:txBody>
          <a:bodyPr wrap="square" rtlCol="0">
            <a:spAutoFit/>
          </a:bodyPr>
          <a:lstStyle/>
          <a:p>
            <a:pPr>
              <a:spcBef>
                <a:spcPct val="20000"/>
              </a:spcBef>
            </a:pP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显然一个</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HNN</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网络的神经元越多（</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n</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越大）</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记忆容量也就越大。</a:t>
            </a:r>
          </a:p>
        </p:txBody>
      </p:sp>
      <p:sp>
        <p:nvSpPr>
          <p:cNvPr id="7" name="TextBox 6"/>
          <p:cNvSpPr txBox="1"/>
          <p:nvPr/>
        </p:nvSpPr>
        <p:spPr>
          <a:xfrm>
            <a:off x="691099" y="3683209"/>
            <a:ext cx="8172509" cy="830997"/>
          </a:xfrm>
          <a:prstGeom prst="rect">
            <a:avLst/>
          </a:prstGeom>
          <a:noFill/>
        </p:spPr>
        <p:txBody>
          <a:bodyPr wrap="squar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记忆容量还与要求的吸引域的半径有关，要求的吸引域越大记忆容量越小。</a:t>
            </a:r>
          </a:p>
        </p:txBody>
      </p:sp>
      <mc:AlternateContent xmlns:mc="http://schemas.openxmlformats.org/markup-compatibility/2006" xmlns:a14="http://schemas.microsoft.com/office/drawing/2010/main">
        <mc:Choice Requires="a14">
          <p:sp>
            <p:nvSpPr>
              <p:cNvPr id="8" name="TextBox 7"/>
              <p:cNvSpPr txBox="1"/>
              <p:nvPr/>
            </p:nvSpPr>
            <p:spPr>
              <a:xfrm>
                <a:off x="691099" y="4666606"/>
                <a:ext cx="8172509" cy="461665"/>
              </a:xfrm>
              <a:prstGeom prst="rect">
                <a:avLst/>
              </a:prstGeom>
              <a:noFill/>
            </p:spPr>
            <p:txBody>
              <a:bodyPr wrap="squar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如果样本为随机分布的，那么在</a:t>
                </a:r>
                <a14:m>
                  <m:oMath xmlns:m="http://schemas.openxmlformats.org/officeDocument/2006/math">
                    <m:r>
                      <a:rPr lang="en-US" altLang="zh-CN" sz="2400" b="1" dirty="0">
                        <a:solidFill>
                          <a:srgbClr val="0070C0"/>
                        </a:solidFill>
                        <a:effectLst>
                          <a:outerShdw dist="38100" dir="2700000" algn="tl">
                            <a:srgbClr val="3333CC"/>
                          </a:outerShdw>
                        </a:effectLst>
                        <a:latin typeface="Cambria Math"/>
                        <a:ea typeface="微软雅黑" pitchFamily="34" charset="-122"/>
                      </a:rPr>
                      <m:t>𝒏</m:t>
                    </m:r>
                    <m:r>
                      <a:rPr lang="en-US" altLang="zh-CN" sz="2400" b="1" dirty="0">
                        <a:solidFill>
                          <a:srgbClr val="0070C0"/>
                        </a:solidFill>
                        <a:effectLst>
                          <a:outerShdw dist="38100" dir="2700000" algn="tl">
                            <a:srgbClr val="3333CC"/>
                          </a:outerShdw>
                        </a:effectLst>
                        <a:latin typeface="Cambria Math"/>
                        <a:ea typeface="微软雅黑" pitchFamily="34" charset="-122"/>
                      </a:rPr>
                      <m:t>→∞</m:t>
                    </m:r>
                  </m:oMath>
                </a14:m>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时记忆容量为：</a:t>
                </a:r>
              </a:p>
            </p:txBody>
          </p:sp>
        </mc:Choice>
        <mc:Fallback xmlns="">
          <p:sp>
            <p:nvSpPr>
              <p:cNvPr id="8" name="TextBox 7"/>
              <p:cNvSpPr txBox="1">
                <a:spLocks noRot="1" noChangeAspect="1" noMove="1" noResize="1" noEditPoints="1" noAdjustHandles="1" noChangeArrowheads="1" noChangeShapeType="1" noTextEdit="1"/>
              </p:cNvSpPr>
              <p:nvPr/>
            </p:nvSpPr>
            <p:spPr>
              <a:xfrm>
                <a:off x="691099" y="4666606"/>
                <a:ext cx="8172509" cy="461665"/>
              </a:xfrm>
              <a:prstGeom prst="rect">
                <a:avLst/>
              </a:prstGeom>
              <a:blipFill rotWithShape="1">
                <a:blip r:embed="rId2"/>
                <a:stretch>
                  <a:fillRect l="-1119" t="-10667" b="-33333"/>
                </a:stretch>
              </a:blipFill>
            </p:spPr>
            <p:txBody>
              <a:bodyPr/>
              <a:lstStyle/>
              <a:p>
                <a:r>
                  <a:rPr lang="zh-CN" altLang="en-US">
                    <a:noFill/>
                  </a:rPr>
                  <a:t> </a:t>
                </a:r>
              </a:p>
            </p:txBody>
          </p:sp>
        </mc:Fallback>
      </mc:AlternateContent>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08" y="5445104"/>
            <a:ext cx="2958846" cy="10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64347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记忆容量</a:t>
            </a:r>
          </a:p>
        </p:txBody>
      </p:sp>
      <p:sp>
        <p:nvSpPr>
          <p:cNvPr id="3" name="内容占位符 2"/>
          <p:cNvSpPr>
            <a:spLocks noGrp="1"/>
          </p:cNvSpPr>
          <p:nvPr>
            <p:ph idx="1"/>
          </p:nvPr>
        </p:nvSpPr>
        <p:spPr>
          <a:xfrm>
            <a:off x="457200" y="1600201"/>
            <a:ext cx="8229600" cy="1036712"/>
          </a:xfrm>
        </p:spPr>
        <p:txBody>
          <a:bodyPr/>
          <a:lstStyle/>
          <a:p>
            <a:r>
              <a:rPr lang="zh-CN" altLang="en-US" dirty="0"/>
              <a:t>缺点：存储率低。</a:t>
            </a:r>
            <a:endParaRPr lang="en-US" altLang="zh-CN" dirty="0"/>
          </a:p>
          <a:p>
            <a:r>
              <a:rPr lang="zh-CN" altLang="en-US" dirty="0"/>
              <a:t>改进方法：改变权重设计方法。</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3041" y="2672145"/>
            <a:ext cx="4897674" cy="4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949" y="3717506"/>
            <a:ext cx="1630285" cy="3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521" y="4555967"/>
            <a:ext cx="4256471" cy="3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64487" y="5323413"/>
            <a:ext cx="1917108" cy="86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86174" y="5545136"/>
            <a:ext cx="2587725" cy="3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51033" y="4537967"/>
            <a:ext cx="2363826" cy="3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下箭头 3"/>
          <p:cNvSpPr/>
          <p:nvPr/>
        </p:nvSpPr>
        <p:spPr>
          <a:xfrm>
            <a:off x="4139952" y="3104145"/>
            <a:ext cx="531926" cy="540879"/>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sp>
        <p:nvSpPr>
          <p:cNvPr id="5" name="TextBox 4"/>
          <p:cNvSpPr txBox="1"/>
          <p:nvPr/>
        </p:nvSpPr>
        <p:spPr>
          <a:xfrm>
            <a:off x="2223041" y="3153812"/>
            <a:ext cx="1723549" cy="461665"/>
          </a:xfrm>
          <a:prstGeom prst="rect">
            <a:avLst/>
          </a:prstGeom>
          <a:noFill/>
        </p:spPr>
        <p:txBody>
          <a:bodyPr wrap="non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奇异值分解</a:t>
            </a:r>
          </a:p>
        </p:txBody>
      </p:sp>
      <p:sp>
        <p:nvSpPr>
          <p:cNvPr id="12" name="TextBox 11"/>
          <p:cNvSpPr txBox="1"/>
          <p:nvPr/>
        </p:nvSpPr>
        <p:spPr>
          <a:xfrm>
            <a:off x="942521" y="3876764"/>
            <a:ext cx="1107996" cy="461665"/>
          </a:xfrm>
          <a:prstGeom prst="rect">
            <a:avLst/>
          </a:prstGeom>
          <a:noFill/>
        </p:spPr>
        <p:txBody>
          <a:bodyPr wrap="non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其中：</a:t>
            </a:r>
          </a:p>
        </p:txBody>
      </p:sp>
      <p:sp>
        <p:nvSpPr>
          <p:cNvPr id="13" name="TextBox 12"/>
          <p:cNvSpPr txBox="1"/>
          <p:nvPr/>
        </p:nvSpPr>
        <p:spPr>
          <a:xfrm>
            <a:off x="942847" y="4862884"/>
            <a:ext cx="1723549" cy="461665"/>
          </a:xfrm>
          <a:prstGeom prst="rect">
            <a:avLst/>
          </a:prstGeom>
          <a:noFill/>
        </p:spPr>
        <p:txBody>
          <a:bodyPr wrap="non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权值设计：</a:t>
            </a:r>
          </a:p>
        </p:txBody>
      </p:sp>
      <p:sp>
        <p:nvSpPr>
          <p:cNvPr id="14" name="TextBox 13"/>
          <p:cNvSpPr txBox="1"/>
          <p:nvPr/>
        </p:nvSpPr>
        <p:spPr>
          <a:xfrm>
            <a:off x="755576" y="6216581"/>
            <a:ext cx="7731604" cy="461665"/>
          </a:xfrm>
          <a:prstGeom prst="rect">
            <a:avLst/>
          </a:prstGeom>
          <a:noFill/>
        </p:spPr>
        <p:txBody>
          <a:bodyPr wrap="non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可以证明这样设计的</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HNN</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可以使所有的样本为吸引子。</a:t>
            </a:r>
          </a:p>
        </p:txBody>
      </p:sp>
    </p:spTree>
    <p:extLst>
      <p:ext uri="{BB962C8B-B14F-4D97-AF65-F5344CB8AC3E}">
        <p14:creationId xmlns:p14="http://schemas.microsoft.com/office/powerpoint/2010/main" val="37453362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Example</a:t>
            </a:r>
            <a:endParaRPr lang="zh-CN" altLang="en-US" dirty="0"/>
          </a:p>
        </p:txBody>
      </p:sp>
      <p:sp>
        <p:nvSpPr>
          <p:cNvPr id="3" name="内容占位符 2"/>
          <p:cNvSpPr>
            <a:spLocks noGrp="1"/>
          </p:cNvSpPr>
          <p:nvPr>
            <p:ph idx="1"/>
          </p:nvPr>
        </p:nvSpPr>
        <p:spPr>
          <a:xfrm>
            <a:off x="457200" y="1600201"/>
            <a:ext cx="8229600" cy="820688"/>
          </a:xfrm>
        </p:spPr>
        <p:txBody>
          <a:bodyPr/>
          <a:lstStyle/>
          <a:p>
            <a:r>
              <a:rPr lang="zh-CN" altLang="en-US" dirty="0"/>
              <a:t>考虑一个由三个神经元组成的</a:t>
            </a:r>
            <a:r>
              <a:rPr lang="en-US" altLang="zh-CN" dirty="0"/>
              <a:t>HNN</a:t>
            </a:r>
            <a:r>
              <a:rPr lang="zh-CN" altLang="en-US" dirty="0"/>
              <a:t>，其偏置向量为</a:t>
            </a:r>
            <a:r>
              <a:rPr lang="en-US" altLang="zh-CN" dirty="0"/>
              <a:t>0</a:t>
            </a:r>
            <a:r>
              <a:rPr lang="zh-CN" altLang="en-US" dirty="0"/>
              <a:t>向量，权重矩阵如下：</a:t>
            </a: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5856" y="2420888"/>
            <a:ext cx="2307603" cy="12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2"/>
          <p:cNvSpPr txBox="1">
            <a:spLocks/>
          </p:cNvSpPr>
          <p:nvPr/>
        </p:nvSpPr>
        <p:spPr bwMode="auto">
          <a:xfrm>
            <a:off x="467544" y="3573016"/>
            <a:ext cx="8229600" cy="8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Wingdings" pitchFamily="2" charset="2"/>
              <a:buChar char="Ø"/>
              <a:defRPr sz="2400" b="1">
                <a:solidFill>
                  <a:srgbClr val="C00000"/>
                </a:solidFill>
                <a:effectLst>
                  <a:outerShdw dist="38100" dir="2700000" algn="tl">
                    <a:srgbClr val="000000"/>
                  </a:outerShdw>
                </a:effectLst>
                <a:latin typeface="微软雅黑" pitchFamily="34" charset="-122"/>
                <a:ea typeface="微软雅黑" pitchFamily="34" charset="-122"/>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zh-CN" altLang="en-US" dirty="0">
                <a:solidFill>
                  <a:srgbClr val="0070C0"/>
                </a:solidFill>
                <a:effectLst>
                  <a:outerShdw dist="38100" dir="2700000" algn="tl">
                    <a:srgbClr val="3333CC"/>
                  </a:outerShdw>
                </a:effectLst>
              </a:rPr>
              <a:t>共有</a:t>
            </a:r>
            <a:r>
              <a:rPr lang="en-US" altLang="zh-CN" dirty="0">
                <a:solidFill>
                  <a:srgbClr val="0070C0"/>
                </a:solidFill>
                <a:effectLst>
                  <a:outerShdw dist="38100" dir="2700000" algn="tl">
                    <a:srgbClr val="3333CC"/>
                  </a:outerShdw>
                </a:effectLst>
              </a:rPr>
              <a:t>8</a:t>
            </a:r>
            <a:r>
              <a:rPr lang="zh-CN" altLang="en-US" dirty="0">
                <a:solidFill>
                  <a:srgbClr val="0070C0"/>
                </a:solidFill>
                <a:effectLst>
                  <a:outerShdw dist="38100" dir="2700000" algn="tl">
                    <a:srgbClr val="3333CC"/>
                  </a:outerShdw>
                </a:effectLst>
              </a:rPr>
              <a:t>个状态，容易验证其中</a:t>
            </a:r>
            <a:r>
              <a:rPr lang="en-US" altLang="zh-CN" dirty="0">
                <a:solidFill>
                  <a:srgbClr val="0070C0"/>
                </a:solidFill>
                <a:effectLst>
                  <a:outerShdw dist="38100" dir="2700000" algn="tl">
                    <a:srgbClr val="3333CC"/>
                  </a:outerShdw>
                </a:effectLst>
              </a:rPr>
              <a:t>(1;-1;1)</a:t>
            </a:r>
            <a:r>
              <a:rPr lang="zh-CN" altLang="en-US" dirty="0">
                <a:solidFill>
                  <a:srgbClr val="0070C0"/>
                </a:solidFill>
                <a:effectLst>
                  <a:outerShdw dist="38100" dir="2700000" algn="tl">
                    <a:srgbClr val="3333CC"/>
                  </a:outerShdw>
                </a:effectLst>
              </a:rPr>
              <a:t>和</a:t>
            </a:r>
            <a:r>
              <a:rPr lang="en-US" altLang="zh-CN" dirty="0">
                <a:solidFill>
                  <a:srgbClr val="0070C0"/>
                </a:solidFill>
                <a:effectLst>
                  <a:outerShdw dist="38100" dir="2700000" algn="tl">
                    <a:srgbClr val="3333CC"/>
                  </a:outerShdw>
                </a:effectLst>
              </a:rPr>
              <a:t>(-1;1;-1)</a:t>
            </a:r>
            <a:endParaRPr lang="zh-CN" altLang="en-US" dirty="0">
              <a:solidFill>
                <a:srgbClr val="0070C0"/>
              </a:solidFill>
              <a:effectLst>
                <a:outerShdw dist="38100" dir="2700000" algn="tl">
                  <a:srgbClr val="3333CC"/>
                </a:outerShdw>
              </a:effectLst>
            </a:endParaRPr>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802" y="4149080"/>
            <a:ext cx="3697406" cy="2724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77992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数字识别</a:t>
            </a:r>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4706" y="2996952"/>
            <a:ext cx="7002400" cy="3622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867131" y="1628800"/>
            <a:ext cx="7419975" cy="1200329"/>
          </a:xfrm>
          <a:prstGeom prst="rect">
            <a:avLst/>
          </a:prstGeom>
          <a:noFill/>
        </p:spPr>
        <p:txBody>
          <a:bodyPr wrap="square" rtlCol="0">
            <a:spAutoFit/>
          </a:bodyPr>
          <a:lstStyle/>
          <a:p>
            <a:pPr marL="342900" indent="-342900">
              <a:buFont typeface="Wingdings" pitchFamily="2" charset="2"/>
              <a:buChar char="Ø"/>
            </a:pP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设计一个</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HNN</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，要求</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HNN</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能够识别下面的</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10</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个数字，而且要求数字的被噪声干扰后仍有较好的识别效果。</a:t>
            </a:r>
          </a:p>
        </p:txBody>
      </p:sp>
    </p:spTree>
    <p:extLst>
      <p:ext uri="{BB962C8B-B14F-4D97-AF65-F5344CB8AC3E}">
        <p14:creationId xmlns:p14="http://schemas.microsoft.com/office/powerpoint/2010/main" val="9186191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数字识别</a:t>
            </a:r>
          </a:p>
        </p:txBody>
      </p:sp>
      <p:sp>
        <p:nvSpPr>
          <p:cNvPr id="3" name="内容占位符 2"/>
          <p:cNvSpPr>
            <a:spLocks noGrp="1"/>
          </p:cNvSpPr>
          <p:nvPr>
            <p:ph idx="1"/>
          </p:nvPr>
        </p:nvSpPr>
        <p:spPr>
          <a:xfrm>
            <a:off x="457200" y="1600201"/>
            <a:ext cx="8229600" cy="820688"/>
          </a:xfrm>
        </p:spPr>
        <p:txBody>
          <a:bodyPr/>
          <a:lstStyle/>
          <a:p>
            <a:r>
              <a:rPr lang="zh-CN" altLang="en-US" dirty="0"/>
              <a:t>首先需要建立</a:t>
            </a:r>
            <a:r>
              <a:rPr lang="en-US" altLang="zh-CN" dirty="0"/>
              <a:t>0-9</a:t>
            </a:r>
            <a:r>
              <a:rPr lang="zh-CN" altLang="en-US" dirty="0"/>
              <a:t>的样本。</a:t>
            </a:r>
          </a:p>
        </p:txBody>
      </p:sp>
      <p:graphicFrame>
        <p:nvGraphicFramePr>
          <p:cNvPr id="7" name="对象 6">
            <a:hlinkClick r:id="rId3" action="ppaction://hlinkfile"/>
          </p:cNvPr>
          <p:cNvGraphicFramePr>
            <a:graphicFrameLocks noChangeAspect="1"/>
          </p:cNvGraphicFramePr>
          <p:nvPr>
            <p:extLst>
              <p:ext uri="{D42A27DB-BD31-4B8C-83A1-F6EECF244321}">
                <p14:modId xmlns:p14="http://schemas.microsoft.com/office/powerpoint/2010/main" val="1459102681"/>
              </p:ext>
            </p:extLst>
          </p:nvPr>
        </p:nvGraphicFramePr>
        <p:xfrm>
          <a:off x="1331640" y="2204864"/>
          <a:ext cx="698500" cy="712788"/>
        </p:xfrm>
        <a:graphic>
          <a:graphicData uri="http://schemas.openxmlformats.org/presentationml/2006/ole">
            <mc:AlternateContent xmlns:mc="http://schemas.openxmlformats.org/markup-compatibility/2006">
              <mc:Choice xmlns:v="urn:schemas-microsoft-com:vml" Requires="v">
                <p:oleObj spid="_x0000_s5351" name="包装程序外壳对象" showAsIcon="1" r:id="rId4" imgW="698400" imgH="712440" progId="Package">
                  <p:embed/>
                </p:oleObj>
              </mc:Choice>
              <mc:Fallback>
                <p:oleObj name="包装程序外壳对象" showAsIcon="1" r:id="rId4" imgW="698400" imgH="712440" progId="Package">
                  <p:embed/>
                  <p:pic>
                    <p:nvPicPr>
                      <p:cNvPr id="0" name=""/>
                      <p:cNvPicPr/>
                      <p:nvPr/>
                    </p:nvPicPr>
                    <p:blipFill>
                      <a:blip r:embed="rId5"/>
                      <a:stretch>
                        <a:fillRect/>
                      </a:stretch>
                    </p:blipFill>
                    <p:spPr>
                      <a:xfrm>
                        <a:off x="1331640" y="2204864"/>
                        <a:ext cx="698500" cy="712788"/>
                      </a:xfrm>
                      <a:prstGeom prst="rect">
                        <a:avLst/>
                      </a:prstGeom>
                    </p:spPr>
                  </p:pic>
                </p:oleObj>
              </mc:Fallback>
            </mc:AlternateContent>
          </a:graphicData>
        </a:graphic>
      </p:graphicFrame>
      <p:graphicFrame>
        <p:nvGraphicFramePr>
          <p:cNvPr id="8" name="对象 7">
            <a:hlinkClick r:id="rId6" action="ppaction://hlinkfile"/>
          </p:cNvPr>
          <p:cNvGraphicFramePr>
            <a:graphicFrameLocks noChangeAspect="1"/>
          </p:cNvGraphicFramePr>
          <p:nvPr>
            <p:extLst>
              <p:ext uri="{D42A27DB-BD31-4B8C-83A1-F6EECF244321}">
                <p14:modId xmlns:p14="http://schemas.microsoft.com/office/powerpoint/2010/main" val="993566991"/>
              </p:ext>
            </p:extLst>
          </p:nvPr>
        </p:nvGraphicFramePr>
        <p:xfrm>
          <a:off x="3163590" y="2204864"/>
          <a:ext cx="635000" cy="712787"/>
        </p:xfrm>
        <a:graphic>
          <a:graphicData uri="http://schemas.openxmlformats.org/presentationml/2006/ole">
            <mc:AlternateContent xmlns:mc="http://schemas.openxmlformats.org/markup-compatibility/2006">
              <mc:Choice xmlns:v="urn:schemas-microsoft-com:vml" Requires="v">
                <p:oleObj spid="_x0000_s5352" name="包装程序外壳对象" showAsIcon="1" r:id="rId7" imgW="635040" imgH="712440" progId="Package">
                  <p:embed/>
                </p:oleObj>
              </mc:Choice>
              <mc:Fallback>
                <p:oleObj name="包装程序外壳对象" showAsIcon="1" r:id="rId7" imgW="635040" imgH="712440" progId="Package">
                  <p:embed/>
                  <p:pic>
                    <p:nvPicPr>
                      <p:cNvPr id="0" name=""/>
                      <p:cNvPicPr/>
                      <p:nvPr/>
                    </p:nvPicPr>
                    <p:blipFill>
                      <a:blip r:embed="rId8"/>
                      <a:stretch>
                        <a:fillRect/>
                      </a:stretch>
                    </p:blipFill>
                    <p:spPr>
                      <a:xfrm>
                        <a:off x="3163590" y="2204864"/>
                        <a:ext cx="635000" cy="712787"/>
                      </a:xfrm>
                      <a:prstGeom prst="rect">
                        <a:avLst/>
                      </a:prstGeom>
                    </p:spPr>
                  </p:pic>
                </p:oleObj>
              </mc:Fallback>
            </mc:AlternateContent>
          </a:graphicData>
        </a:graphic>
      </p:graphicFrame>
      <p:graphicFrame>
        <p:nvGraphicFramePr>
          <p:cNvPr id="9" name="对象 8">
            <a:hlinkClick r:id="rId9" action="ppaction://hlinkfile"/>
          </p:cNvPr>
          <p:cNvGraphicFramePr>
            <a:graphicFrameLocks noChangeAspect="1"/>
          </p:cNvGraphicFramePr>
          <p:nvPr>
            <p:extLst>
              <p:ext uri="{D42A27DB-BD31-4B8C-83A1-F6EECF244321}">
                <p14:modId xmlns:p14="http://schemas.microsoft.com/office/powerpoint/2010/main" val="2217745983"/>
              </p:ext>
            </p:extLst>
          </p:nvPr>
        </p:nvGraphicFramePr>
        <p:xfrm>
          <a:off x="4932040" y="2204864"/>
          <a:ext cx="609600" cy="712788"/>
        </p:xfrm>
        <a:graphic>
          <a:graphicData uri="http://schemas.openxmlformats.org/presentationml/2006/ole">
            <mc:AlternateContent xmlns:mc="http://schemas.openxmlformats.org/markup-compatibility/2006">
              <mc:Choice xmlns:v="urn:schemas-microsoft-com:vml" Requires="v">
                <p:oleObj spid="_x0000_s5353" name="包装程序外壳对象" showAsIcon="1" r:id="rId10" imgW="609480" imgH="712440" progId="Package">
                  <p:embed/>
                </p:oleObj>
              </mc:Choice>
              <mc:Fallback>
                <p:oleObj name="包装程序外壳对象" showAsIcon="1" r:id="rId10" imgW="609480" imgH="712440" progId="Package">
                  <p:embed/>
                  <p:pic>
                    <p:nvPicPr>
                      <p:cNvPr id="0" name=""/>
                      <p:cNvPicPr/>
                      <p:nvPr/>
                    </p:nvPicPr>
                    <p:blipFill>
                      <a:blip r:embed="rId11"/>
                      <a:stretch>
                        <a:fillRect/>
                      </a:stretch>
                    </p:blipFill>
                    <p:spPr>
                      <a:xfrm>
                        <a:off x="4932040" y="2204864"/>
                        <a:ext cx="609600" cy="712788"/>
                      </a:xfrm>
                      <a:prstGeom prst="rect">
                        <a:avLst/>
                      </a:prstGeom>
                    </p:spPr>
                  </p:pic>
                </p:oleObj>
              </mc:Fallback>
            </mc:AlternateContent>
          </a:graphicData>
        </a:graphic>
      </p:graphicFrame>
      <p:sp>
        <p:nvSpPr>
          <p:cNvPr id="10" name="内容占位符 2"/>
          <p:cNvSpPr txBox="1">
            <a:spLocks/>
          </p:cNvSpPr>
          <p:nvPr/>
        </p:nvSpPr>
        <p:spPr bwMode="auto">
          <a:xfrm>
            <a:off x="467544" y="2852936"/>
            <a:ext cx="8229600"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Wingdings" pitchFamily="2" charset="2"/>
              <a:buChar char="Ø"/>
              <a:defRPr sz="2400" b="1">
                <a:solidFill>
                  <a:srgbClr val="C00000"/>
                </a:solidFill>
                <a:effectLst>
                  <a:outerShdw dist="38100" dir="2700000" algn="tl">
                    <a:srgbClr val="000000"/>
                  </a:outerShdw>
                </a:effectLst>
                <a:latin typeface="微软雅黑" pitchFamily="34" charset="-122"/>
                <a:ea typeface="微软雅黑" pitchFamily="34" charset="-122"/>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zh-CN" altLang="en-US" dirty="0">
                <a:solidFill>
                  <a:srgbClr val="0070C0"/>
                </a:solidFill>
                <a:effectLst>
                  <a:outerShdw dist="38100" dir="2700000" algn="tl">
                    <a:srgbClr val="3333CC"/>
                  </a:outerShdw>
                </a:effectLst>
              </a:rPr>
              <a:t>载入样本：</a:t>
            </a:r>
            <a:endParaRPr lang="en-US" altLang="zh-CN" dirty="0">
              <a:solidFill>
                <a:srgbClr val="0070C0"/>
              </a:solidFill>
              <a:effectLst>
                <a:outerShdw dist="38100" dir="2700000" algn="tl">
                  <a:srgbClr val="3333CC"/>
                </a:outerShdw>
              </a:effectLst>
            </a:endParaRPr>
          </a:p>
          <a:p>
            <a:pPr marL="400050" lvl="1" indent="0">
              <a:lnSpc>
                <a:spcPts val="2900"/>
              </a:lnSpc>
              <a:buNone/>
            </a:pP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&gt;&gt;zero=load('zero.txt');</a:t>
            </a:r>
          </a:p>
          <a:p>
            <a:pPr marL="400050" lvl="1" indent="0">
              <a:lnSpc>
                <a:spcPts val="2900"/>
              </a:lnSpc>
              <a:buNone/>
            </a:pP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&gt;&gt;one=load('one.txt');</a:t>
            </a:r>
          </a:p>
          <a:p>
            <a:pPr marL="400050" lvl="1" indent="0">
              <a:lnSpc>
                <a:spcPts val="2900"/>
              </a:lnSpc>
              <a:buNone/>
            </a:pPr>
            <a:endParaRPr lang="en-US" altLang="zh-CN" sz="2400" b="1" dirty="0">
              <a:solidFill>
                <a:srgbClr val="0070C0"/>
              </a:solidFill>
              <a:effectLst>
                <a:outerShdw dist="38100" dir="2700000" algn="tl">
                  <a:srgbClr val="3333CC"/>
                </a:outerShdw>
              </a:effectLst>
              <a:latin typeface="微软雅黑" pitchFamily="34" charset="-122"/>
              <a:ea typeface="微软雅黑" pitchFamily="34" charset="-122"/>
            </a:endParaRPr>
          </a:p>
          <a:p>
            <a:pPr marL="400050" lvl="1" indent="0">
              <a:lnSpc>
                <a:spcPts val="2900"/>
              </a:lnSpc>
              <a:buNone/>
            </a:pP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&gt;&gt;nine=load('nine.txt');</a:t>
            </a:r>
          </a:p>
          <a:p>
            <a:pPr marL="400050" lvl="1" indent="0">
              <a:lnSpc>
                <a:spcPts val="2900"/>
              </a:lnSpc>
              <a:buNone/>
            </a:pP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&gt;&gt;T=[zero(:),one(:),two(:),three(:),four(:),five(:),six(:),seven(:),eight(:),nine(:)];%</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训练样本</a:t>
            </a:r>
            <a:endParaRPr lang="en-US" altLang="zh-CN" sz="2400" b="1" dirty="0">
              <a:solidFill>
                <a:srgbClr val="0070C0"/>
              </a:solidFill>
              <a:effectLst>
                <a:outerShdw dist="38100" dir="2700000" algn="tl">
                  <a:srgbClr val="3333CC"/>
                </a:outerShdw>
              </a:effectLst>
              <a:latin typeface="微软雅黑" pitchFamily="34" charset="-122"/>
              <a:ea typeface="微软雅黑" pitchFamily="34" charset="-122"/>
            </a:endParaRPr>
          </a:p>
          <a:p>
            <a:pPr marL="0" indent="0">
              <a:buNone/>
            </a:pPr>
            <a:endParaRPr lang="en-US" altLang="zh-CN" dirty="0">
              <a:solidFill>
                <a:srgbClr val="0070C0"/>
              </a:solidFill>
            </a:endParaRPr>
          </a:p>
          <a:p>
            <a:endParaRPr lang="zh-CN" altLang="en-US" b="0" dirty="0"/>
          </a:p>
          <a:p>
            <a:pPr marL="0" indent="0">
              <a:buNone/>
            </a:pPr>
            <a:endParaRPr lang="zh-CN" altLang="en-US" dirty="0"/>
          </a:p>
        </p:txBody>
      </p:sp>
      <p:sp>
        <p:nvSpPr>
          <p:cNvPr id="11" name="TextBox 10"/>
          <p:cNvSpPr txBox="1"/>
          <p:nvPr/>
        </p:nvSpPr>
        <p:spPr>
          <a:xfrm>
            <a:off x="1039059" y="4109658"/>
            <a:ext cx="441146" cy="669414"/>
          </a:xfrm>
          <a:prstGeom prst="rect">
            <a:avLst/>
          </a:prstGeom>
          <a:noFill/>
        </p:spPr>
        <p:txBody>
          <a:bodyPr wrap="none" rtlCol="0">
            <a:spAutoFit/>
          </a:bodyPr>
          <a:lstStyle/>
          <a:p>
            <a:pPr>
              <a:lnSpc>
                <a:spcPts val="1500"/>
              </a:lnSpc>
            </a:pPr>
            <a:r>
              <a:rPr lang="en-US" altLang="zh-CN" sz="7200" dirty="0">
                <a:solidFill>
                  <a:srgbClr val="0070C0"/>
                </a:solidFill>
              </a:rPr>
              <a:t>.</a:t>
            </a:r>
          </a:p>
          <a:p>
            <a:pPr>
              <a:lnSpc>
                <a:spcPts val="1500"/>
              </a:lnSpc>
            </a:pPr>
            <a:r>
              <a:rPr lang="en-US" altLang="zh-CN" sz="7200" dirty="0">
                <a:solidFill>
                  <a:srgbClr val="0070C0"/>
                </a:solidFill>
              </a:rPr>
              <a:t>.</a:t>
            </a:r>
          </a:p>
          <a:p>
            <a:pPr>
              <a:lnSpc>
                <a:spcPts val="1500"/>
              </a:lnSpc>
            </a:pPr>
            <a:r>
              <a:rPr lang="en-US" altLang="zh-CN" sz="7200" dirty="0">
                <a:solidFill>
                  <a:srgbClr val="0070C0"/>
                </a:solidFill>
              </a:rPr>
              <a:t>.</a:t>
            </a:r>
            <a:endParaRPr lang="zh-CN" altLang="en-US" sz="7200" dirty="0">
              <a:solidFill>
                <a:srgbClr val="0070C0"/>
              </a:solidFill>
            </a:endParaRPr>
          </a:p>
        </p:txBody>
      </p:sp>
    </p:spTree>
    <p:extLst>
      <p:ext uri="{BB962C8B-B14F-4D97-AF65-F5344CB8AC3E}">
        <p14:creationId xmlns:p14="http://schemas.microsoft.com/office/powerpoint/2010/main" val="754246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经典文献</a:t>
            </a:r>
          </a:p>
        </p:txBody>
      </p:sp>
      <p:sp>
        <p:nvSpPr>
          <p:cNvPr id="3" name="内容占位符 2"/>
          <p:cNvSpPr>
            <a:spLocks noGrp="1"/>
          </p:cNvSpPr>
          <p:nvPr>
            <p:ph idx="1"/>
          </p:nvPr>
        </p:nvSpPr>
        <p:spPr>
          <a:xfrm>
            <a:off x="385193" y="2924944"/>
            <a:ext cx="8229600" cy="1108720"/>
          </a:xfrm>
        </p:spPr>
        <p:txBody>
          <a:bodyPr/>
          <a:lstStyle/>
          <a:p>
            <a:pPr algn="just"/>
            <a:r>
              <a:rPr lang="en-US" altLang="zh-CN" sz="2400" b="0" dirty="0">
                <a:solidFill>
                  <a:schemeClr val="tx1"/>
                </a:solidFill>
                <a:effectLst/>
                <a:latin typeface="Times New Roman" pitchFamily="18" charset="0"/>
                <a:cs typeface="Times New Roman" pitchFamily="18" charset="0"/>
              </a:rPr>
              <a:t>J.J. Hopfield, D. Tank, </a:t>
            </a:r>
            <a:r>
              <a:rPr lang="en-US" altLang="zh-CN" sz="2400" b="1" dirty="0">
                <a:solidFill>
                  <a:srgbClr val="FF0000"/>
                </a:solidFill>
                <a:latin typeface="Times New Roman" pitchFamily="18" charset="0"/>
                <a:cs typeface="Times New Roman" pitchFamily="18" charset="0"/>
              </a:rPr>
              <a:t>“Neural computation of decisions in optimization problems,” </a:t>
            </a:r>
            <a:r>
              <a:rPr lang="en-US" altLang="zh-CN" sz="2400" b="0" i="1" dirty="0">
                <a:solidFill>
                  <a:schemeClr val="tx1"/>
                </a:solidFill>
                <a:effectLst/>
                <a:latin typeface="Times New Roman" pitchFamily="18" charset="0"/>
                <a:cs typeface="Times New Roman" pitchFamily="18" charset="0"/>
              </a:rPr>
              <a:t>Biological Cybernetics,</a:t>
            </a:r>
            <a:r>
              <a:rPr lang="en-US" altLang="zh-CN" sz="2400" b="0" dirty="0">
                <a:solidFill>
                  <a:schemeClr val="tx1"/>
                </a:solidFill>
                <a:effectLst/>
                <a:latin typeface="Times New Roman" pitchFamily="18" charset="0"/>
                <a:cs typeface="Times New Roman" pitchFamily="18" charset="0"/>
              </a:rPr>
              <a:t>  vol. 52, no. 3,</a:t>
            </a:r>
            <a:r>
              <a:rPr lang="zh-CN" altLang="en-US" sz="2400" b="0" dirty="0">
                <a:solidFill>
                  <a:schemeClr val="tx1"/>
                </a:solidFill>
                <a:effectLst/>
                <a:latin typeface="Times New Roman" pitchFamily="18" charset="0"/>
                <a:cs typeface="Times New Roman" pitchFamily="18" charset="0"/>
              </a:rPr>
              <a:t> </a:t>
            </a:r>
            <a:r>
              <a:rPr lang="en-US" altLang="zh-CN" sz="2400" b="0" dirty="0">
                <a:solidFill>
                  <a:schemeClr val="tx1"/>
                </a:solidFill>
                <a:effectLst/>
                <a:latin typeface="Times New Roman" pitchFamily="18" charset="0"/>
                <a:cs typeface="Times New Roman" pitchFamily="18" charset="0"/>
              </a:rPr>
              <a:t>pp. 141-152, 1985</a:t>
            </a:r>
            <a:r>
              <a:rPr lang="en-US" altLang="zh-CN" sz="2400" b="0" dirty="0">
                <a:solidFill>
                  <a:schemeClr val="tx1"/>
                </a:solidFill>
                <a:effectLst/>
              </a:rPr>
              <a:t>.</a:t>
            </a:r>
            <a:endParaRPr lang="zh-CN" altLang="en-US" sz="2400" b="0" dirty="0">
              <a:solidFill>
                <a:schemeClr val="tx1"/>
              </a:solidFill>
              <a:effectLst/>
            </a:endParaRPr>
          </a:p>
        </p:txBody>
      </p:sp>
      <p:sp>
        <p:nvSpPr>
          <p:cNvPr id="4" name="TextBox 3"/>
          <p:cNvSpPr txBox="1"/>
          <p:nvPr/>
        </p:nvSpPr>
        <p:spPr>
          <a:xfrm>
            <a:off x="176833" y="1628800"/>
            <a:ext cx="8640960" cy="830997"/>
          </a:xfrm>
          <a:prstGeom prst="rect">
            <a:avLst/>
          </a:prstGeom>
          <a:noFill/>
        </p:spPr>
        <p:txBody>
          <a:bodyPr wrap="square" rtlCol="0">
            <a:spAutoFit/>
          </a:bodyPr>
          <a:lstStyle/>
          <a:p>
            <a:pPr algn="just"/>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85</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年</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Hopfield</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与</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D. Tank</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的研究成果使人们认识到</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Hopfield</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在解决优化问题方面的潜力。</a:t>
            </a:r>
          </a:p>
        </p:txBody>
      </p:sp>
      <p:sp>
        <p:nvSpPr>
          <p:cNvPr id="5" name="TextBox 4"/>
          <p:cNvSpPr txBox="1"/>
          <p:nvPr/>
        </p:nvSpPr>
        <p:spPr>
          <a:xfrm>
            <a:off x="286184" y="4238182"/>
            <a:ext cx="8257679" cy="400110"/>
          </a:xfrm>
          <a:prstGeom prst="rect">
            <a:avLst/>
          </a:prstGeom>
          <a:noFill/>
        </p:spPr>
        <p:txBody>
          <a:bodyPr wrap="square" rtlCol="0">
            <a:spAutoFit/>
          </a:bodyPr>
          <a:lstStyle/>
          <a:p>
            <a:pPr marL="0" lvl="1" algn="just"/>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这篇文章用</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Hopfield</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网络，对旅行商问题（</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TSP</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）取得了较好的结果。</a:t>
            </a:r>
          </a:p>
        </p:txBody>
      </p:sp>
      <p:sp>
        <p:nvSpPr>
          <p:cNvPr id="6" name="矩形 5"/>
          <p:cNvSpPr/>
          <p:nvPr/>
        </p:nvSpPr>
        <p:spPr>
          <a:xfrm>
            <a:off x="286184" y="4869160"/>
            <a:ext cx="8422257" cy="1600438"/>
          </a:xfrm>
          <a:prstGeom prst="rect">
            <a:avLst/>
          </a:prstGeom>
        </p:spPr>
        <p:txBody>
          <a:bodyPr wrap="square">
            <a:spAutoFit/>
          </a:bodyPr>
          <a:lstStyle/>
          <a:p>
            <a:pPr marL="0" lvl="1" algn="just"/>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TSP-Traveling Salesman Problem:</a:t>
            </a:r>
          </a:p>
          <a:p>
            <a:pPr marL="0" lvl="1" algn="just"/>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设有一个旅行商人要拜访</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N</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个城市，他必须选择所要走的路径，路径的限制是每个城市只能拜访一次，而且最后要回到原来出发的城市。路径的选择目标是要求得的路径路程为所有路径之中的最小值，</a:t>
            </a:r>
          </a:p>
          <a:p>
            <a:endParaRPr lang="en-US" altLang="zh-CN" dirty="0"/>
          </a:p>
        </p:txBody>
      </p:sp>
    </p:spTree>
    <p:extLst>
      <p:ext uri="{BB962C8B-B14F-4D97-AF65-F5344CB8AC3E}">
        <p14:creationId xmlns:p14="http://schemas.microsoft.com/office/powerpoint/2010/main" val="35654021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数字识别</a:t>
            </a:r>
          </a:p>
        </p:txBody>
      </p:sp>
      <p:sp>
        <p:nvSpPr>
          <p:cNvPr id="3" name="内容占位符 2"/>
          <p:cNvSpPr>
            <a:spLocks noGrp="1"/>
          </p:cNvSpPr>
          <p:nvPr>
            <p:ph idx="1"/>
          </p:nvPr>
        </p:nvSpPr>
        <p:spPr>
          <a:xfrm>
            <a:off x="457200" y="1600201"/>
            <a:ext cx="8229600" cy="604664"/>
          </a:xfrm>
        </p:spPr>
        <p:txBody>
          <a:bodyPr/>
          <a:lstStyle/>
          <a:p>
            <a:r>
              <a:rPr lang="zh-CN" altLang="en-US" dirty="0"/>
              <a:t>显示样本</a:t>
            </a:r>
            <a:endParaRPr lang="en-US" altLang="zh-CN" dirty="0"/>
          </a:p>
          <a:p>
            <a:endParaRPr lang="zh-CN" altLang="en-US" dirty="0"/>
          </a:p>
        </p:txBody>
      </p:sp>
      <p:sp>
        <p:nvSpPr>
          <p:cNvPr id="4" name="矩形 3"/>
          <p:cNvSpPr/>
          <p:nvPr/>
        </p:nvSpPr>
        <p:spPr>
          <a:xfrm>
            <a:off x="395536" y="2094998"/>
            <a:ext cx="5760640" cy="1938992"/>
          </a:xfrm>
          <a:prstGeom prst="rect">
            <a:avLst/>
          </a:prstGeom>
        </p:spPr>
        <p:txBody>
          <a:bodyPr wrap="square">
            <a:spAutoFit/>
          </a:bodyPr>
          <a:lstStyle/>
          <a:p>
            <a:pPr marL="400050" lvl="1" indent="0">
              <a:buNone/>
            </a:pP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&gt;&gt;figure</a:t>
            </a:r>
          </a:p>
          <a:p>
            <a:pPr marL="400050" lvl="1" indent="0">
              <a:buNone/>
            </a:pP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&gt;&gt;for ii=0:9</a:t>
            </a:r>
          </a:p>
          <a:p>
            <a:pPr lvl="1"/>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        subplot(2,5,ii+1)</a:t>
            </a:r>
          </a:p>
          <a:p>
            <a:pPr lvl="1"/>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        </a:t>
            </a:r>
            <a:r>
              <a:rPr lang="en-US" altLang="zh-CN" sz="2000" b="1" dirty="0" err="1">
                <a:solidFill>
                  <a:srgbClr val="0070C0"/>
                </a:solidFill>
                <a:effectLst>
                  <a:outerShdw dist="38100" dir="2700000" algn="tl">
                    <a:srgbClr val="3333CC"/>
                  </a:outerShdw>
                </a:effectLst>
                <a:latin typeface="微软雅黑" pitchFamily="34" charset="-122"/>
                <a:ea typeface="微软雅黑" pitchFamily="34" charset="-122"/>
              </a:rPr>
              <a:t>imshow</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(reshape(T(:,ii+1),10,10))</a:t>
            </a:r>
          </a:p>
          <a:p>
            <a:pPr lvl="1"/>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        </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title([' </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当前数字：</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 num2str(ii)])</a:t>
            </a:r>
            <a:endParaRPr lang="zh-CN" altLang="en-US" sz="2000" b="1" dirty="0">
              <a:solidFill>
                <a:srgbClr val="0070C0"/>
              </a:solidFill>
              <a:effectLst>
                <a:outerShdw dist="38100" dir="2700000" algn="tl">
                  <a:srgbClr val="3333CC"/>
                </a:outerShdw>
              </a:effectLst>
              <a:latin typeface="微软雅黑" pitchFamily="34" charset="-122"/>
              <a:ea typeface="微软雅黑" pitchFamily="34" charset="-122"/>
            </a:endParaRPr>
          </a:p>
          <a:p>
            <a:pPr lvl="1"/>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    end</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3838753"/>
            <a:ext cx="5443298" cy="281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55197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数字识别</a:t>
            </a:r>
          </a:p>
        </p:txBody>
      </p:sp>
      <p:sp>
        <p:nvSpPr>
          <p:cNvPr id="3" name="内容占位符 2"/>
          <p:cNvSpPr>
            <a:spLocks noGrp="1"/>
          </p:cNvSpPr>
          <p:nvPr>
            <p:ph idx="1"/>
          </p:nvPr>
        </p:nvSpPr>
        <p:spPr>
          <a:xfrm>
            <a:off x="457200" y="1600200"/>
            <a:ext cx="8229600" cy="5257800"/>
          </a:xfrm>
        </p:spPr>
        <p:txBody>
          <a:bodyPr/>
          <a:lstStyle/>
          <a:p>
            <a:pPr marL="0" indent="0">
              <a:buNone/>
            </a:pPr>
            <a:r>
              <a:rPr lang="en-US" altLang="zh-CN" dirty="0"/>
              <a:t>%</a:t>
            </a:r>
            <a:r>
              <a:rPr lang="zh-CN" altLang="en-US" dirty="0"/>
              <a:t>生成带噪声的数字点阵</a:t>
            </a:r>
            <a:endParaRPr lang="en-US" altLang="zh-CN" dirty="0"/>
          </a:p>
          <a:p>
            <a:pPr marL="0" indent="0">
              <a:buNone/>
            </a:pPr>
            <a:r>
              <a:rPr lang="en-US" altLang="zh-CN" dirty="0"/>
              <a:t>&gt;&gt;</a:t>
            </a:r>
            <a:r>
              <a:rPr lang="en-US" altLang="zh-CN" dirty="0" err="1"/>
              <a:t>noise_matrix</a:t>
            </a:r>
            <a:r>
              <a:rPr lang="en-US" altLang="zh-CN" dirty="0"/>
              <a:t>=two;</a:t>
            </a:r>
          </a:p>
          <a:p>
            <a:pPr marL="0" indent="0">
              <a:buNone/>
            </a:pPr>
            <a:r>
              <a:rPr lang="en-US" altLang="zh-CN" dirty="0"/>
              <a:t>&gt;&gt;for </a:t>
            </a:r>
            <a:r>
              <a:rPr lang="en-US" altLang="zh-CN" dirty="0" err="1"/>
              <a:t>i</a:t>
            </a:r>
            <a:r>
              <a:rPr lang="en-US" altLang="zh-CN" dirty="0"/>
              <a:t>=1:100</a:t>
            </a:r>
          </a:p>
          <a:p>
            <a:pPr marL="0" indent="0">
              <a:buNone/>
            </a:pPr>
            <a:r>
              <a:rPr lang="en-US" altLang="zh-CN" dirty="0"/>
              <a:t>       a=rand;</a:t>
            </a:r>
          </a:p>
          <a:p>
            <a:pPr marL="0" indent="0">
              <a:buNone/>
            </a:pPr>
            <a:r>
              <a:rPr lang="en-US" altLang="zh-CN" dirty="0"/>
              <a:t>       if a&lt;0.1</a:t>
            </a:r>
          </a:p>
          <a:p>
            <a:pPr marL="0" indent="0">
              <a:buNone/>
            </a:pPr>
            <a:r>
              <a:rPr lang="en-US" altLang="zh-CN" dirty="0"/>
              <a:t>          </a:t>
            </a:r>
            <a:r>
              <a:rPr lang="en-US" altLang="zh-CN" dirty="0" err="1"/>
              <a:t>noise_matrix</a:t>
            </a:r>
            <a:r>
              <a:rPr lang="en-US" altLang="zh-CN" dirty="0"/>
              <a:t>(</a:t>
            </a:r>
            <a:r>
              <a:rPr lang="en-US" altLang="zh-CN" dirty="0" err="1"/>
              <a:t>i</a:t>
            </a:r>
            <a:r>
              <a:rPr lang="en-US" altLang="zh-CN" dirty="0"/>
              <a:t>)=-zero(</a:t>
            </a:r>
            <a:r>
              <a:rPr lang="en-US" altLang="zh-CN" dirty="0" err="1"/>
              <a:t>i</a:t>
            </a:r>
            <a:r>
              <a:rPr lang="en-US" altLang="zh-CN" dirty="0"/>
              <a:t>);</a:t>
            </a:r>
          </a:p>
          <a:p>
            <a:pPr marL="0" indent="0">
              <a:buNone/>
            </a:pPr>
            <a:r>
              <a:rPr lang="en-US" altLang="zh-CN" dirty="0"/>
              <a:t>       end</a:t>
            </a:r>
          </a:p>
          <a:p>
            <a:pPr marL="0" indent="0">
              <a:buNone/>
            </a:pPr>
            <a:r>
              <a:rPr lang="en-US" altLang="zh-CN" dirty="0"/>
              <a:t>     end</a:t>
            </a:r>
          </a:p>
          <a:p>
            <a:pPr marL="0" indent="0">
              <a:buNone/>
            </a:pPr>
            <a:r>
              <a:rPr lang="en-US" altLang="zh-CN" dirty="0"/>
              <a:t>&gt;&gt;figure</a:t>
            </a:r>
          </a:p>
          <a:p>
            <a:pPr marL="0" indent="0">
              <a:buNone/>
            </a:pPr>
            <a:r>
              <a:rPr lang="en-US" altLang="zh-CN" dirty="0"/>
              <a:t>&gt;&gt;subplot(2,3,1 </a:t>
            </a:r>
            <a:r>
              <a:rPr lang="en-US" altLang="zh-CN" dirty="0" err="1"/>
              <a:t>imshow</a:t>
            </a:r>
            <a:r>
              <a:rPr lang="en-US" altLang="zh-CN" dirty="0"/>
              <a:t>(</a:t>
            </a:r>
            <a:r>
              <a:rPr lang="en-US" altLang="zh-CN" dirty="0" err="1"/>
              <a:t>noise_matrix</a:t>
            </a:r>
            <a:r>
              <a:rPr lang="en-US" altLang="zh-CN" dirty="0"/>
              <a:t>)</a:t>
            </a:r>
          </a:p>
          <a:p>
            <a:pPr marL="0" indent="0">
              <a:buNone/>
            </a:pPr>
            <a:endParaRPr lang="zh-CN" altLang="en-US" b="0" dirty="0"/>
          </a:p>
          <a:p>
            <a:endParaRPr lang="zh-CN" alt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224" y="2723378"/>
            <a:ext cx="14859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20683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数字识别</a:t>
            </a:r>
          </a:p>
        </p:txBody>
      </p:sp>
      <p:sp>
        <p:nvSpPr>
          <p:cNvPr id="3" name="内容占位符 2"/>
          <p:cNvSpPr>
            <a:spLocks noGrp="1"/>
          </p:cNvSpPr>
          <p:nvPr>
            <p:ph idx="1"/>
          </p:nvPr>
        </p:nvSpPr>
        <p:spPr/>
        <p:txBody>
          <a:bodyPr/>
          <a:lstStyle/>
          <a:p>
            <a:pPr marL="0" indent="0">
              <a:buNone/>
            </a:pPr>
            <a:r>
              <a:rPr lang="en-US" altLang="zh-CN" dirty="0"/>
              <a:t>%</a:t>
            </a:r>
            <a:r>
              <a:rPr lang="zh-CN" altLang="en-US" dirty="0"/>
              <a:t>创建</a:t>
            </a:r>
            <a:r>
              <a:rPr lang="en-US" altLang="zh-CN" dirty="0" err="1"/>
              <a:t>hopfield</a:t>
            </a:r>
            <a:r>
              <a:rPr lang="zh-CN" altLang="en-US" dirty="0"/>
              <a:t>网络，根据标准样本开始训练学习</a:t>
            </a:r>
          </a:p>
          <a:p>
            <a:pPr marL="0" indent="0">
              <a:buNone/>
            </a:pPr>
            <a:r>
              <a:rPr lang="en-US" altLang="zh-CN" dirty="0"/>
              <a:t>&gt;&gt;net=</a:t>
            </a:r>
            <a:r>
              <a:rPr lang="en-US" altLang="zh-CN" dirty="0" err="1"/>
              <a:t>newhop</a:t>
            </a:r>
            <a:r>
              <a:rPr lang="en-US" altLang="zh-CN" dirty="0"/>
              <a:t>(T);</a:t>
            </a:r>
          </a:p>
          <a:p>
            <a:pPr marL="0" indent="0">
              <a:buNone/>
            </a:pPr>
            <a:r>
              <a:rPr lang="en-US" altLang="zh-CN" dirty="0"/>
              <a:t>&gt;&gt;No22=</a:t>
            </a:r>
            <a:r>
              <a:rPr lang="en-US" altLang="zh-CN" dirty="0" err="1"/>
              <a:t>sim</a:t>
            </a:r>
            <a:r>
              <a:rPr lang="en-US" altLang="zh-CN" dirty="0"/>
              <a:t>(net,{1,5},{},{</a:t>
            </a:r>
            <a:r>
              <a:rPr lang="en-US" altLang="zh-CN" dirty="0" err="1"/>
              <a:t>noise_matrix</a:t>
            </a:r>
            <a:r>
              <a:rPr lang="en-US" altLang="zh-CN" dirty="0"/>
              <a:t>(:)});</a:t>
            </a:r>
          </a:p>
          <a:p>
            <a:pPr marL="0" indent="0">
              <a:buNone/>
            </a:pPr>
            <a:r>
              <a:rPr lang="en-US" altLang="zh-CN" dirty="0"/>
              <a:t>&gt;&gt;for ii=1:5</a:t>
            </a:r>
          </a:p>
          <a:p>
            <a:pPr marL="0" indent="0">
              <a:buNone/>
            </a:pPr>
            <a:r>
              <a:rPr lang="en-US" altLang="zh-CN" dirty="0"/>
              <a:t>         subplot(2,3,1+ii</a:t>
            </a:r>
          </a:p>
          <a:p>
            <a:pPr marL="0" indent="0">
              <a:buNone/>
            </a:pPr>
            <a:r>
              <a:rPr lang="en-US" altLang="zh-CN" dirty="0"/>
              <a:t>         </a:t>
            </a:r>
            <a:r>
              <a:rPr lang="en-US" altLang="zh-CN" dirty="0" err="1"/>
              <a:t>imshow</a:t>
            </a:r>
            <a:r>
              <a:rPr lang="en-US" altLang="zh-CN" dirty="0"/>
              <a:t>(reshape(No22{ii},10,10))</a:t>
            </a:r>
          </a:p>
          <a:p>
            <a:pPr marL="0" indent="0">
              <a:buNone/>
            </a:pPr>
            <a:r>
              <a:rPr lang="zh-CN" altLang="en-US" dirty="0"/>
              <a:t>         </a:t>
            </a:r>
            <a:r>
              <a:rPr lang="en-US" altLang="zh-CN" dirty="0"/>
              <a:t>title(['</a:t>
            </a:r>
            <a:r>
              <a:rPr lang="zh-CN" altLang="en-US" dirty="0"/>
              <a:t>第</a:t>
            </a:r>
            <a:r>
              <a:rPr lang="en-US" altLang="zh-CN" dirty="0"/>
              <a:t>' num2str(ii) '</a:t>
            </a:r>
            <a:r>
              <a:rPr lang="zh-CN" altLang="en-US" dirty="0"/>
              <a:t>仿真结果</a:t>
            </a:r>
            <a:r>
              <a:rPr lang="en-US" altLang="zh-CN" dirty="0"/>
              <a:t>'])</a:t>
            </a:r>
          </a:p>
          <a:p>
            <a:pPr marL="0" indent="0">
              <a:buNone/>
            </a:pPr>
            <a:r>
              <a:rPr lang="en-US" altLang="zh-CN" dirty="0"/>
              <a:t>     end</a:t>
            </a:r>
          </a:p>
          <a:p>
            <a:endParaRPr lang="zh-CN" altLang="en-US" dirty="0"/>
          </a:p>
        </p:txBody>
      </p:sp>
    </p:spTree>
    <p:extLst>
      <p:ext uri="{BB962C8B-B14F-4D97-AF65-F5344CB8AC3E}">
        <p14:creationId xmlns:p14="http://schemas.microsoft.com/office/powerpoint/2010/main" val="21929350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数字识别</a:t>
            </a:r>
          </a:p>
        </p:txBody>
      </p:sp>
      <p:sp>
        <p:nvSpPr>
          <p:cNvPr id="3" name="内容占位符 2"/>
          <p:cNvSpPr>
            <a:spLocks noGrp="1"/>
          </p:cNvSpPr>
          <p:nvPr>
            <p:ph idx="1"/>
          </p:nvPr>
        </p:nvSpPr>
        <p:spPr/>
        <p:txBody>
          <a:bodyPr/>
          <a:lstStyle/>
          <a:p>
            <a:r>
              <a:rPr lang="zh-CN" altLang="en-US" dirty="0"/>
              <a:t>对数字</a:t>
            </a:r>
            <a:r>
              <a:rPr lang="en-US" altLang="zh-CN" dirty="0"/>
              <a:t>2</a:t>
            </a:r>
            <a:r>
              <a:rPr lang="zh-CN" altLang="en-US" dirty="0"/>
              <a:t>的识别：</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2348880"/>
            <a:ext cx="5343525" cy="361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56738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数字识别</a:t>
            </a:r>
          </a:p>
        </p:txBody>
      </p:sp>
      <p:sp>
        <p:nvSpPr>
          <p:cNvPr id="3" name="内容占位符 2"/>
          <p:cNvSpPr>
            <a:spLocks noGrp="1"/>
          </p:cNvSpPr>
          <p:nvPr>
            <p:ph idx="1"/>
          </p:nvPr>
        </p:nvSpPr>
        <p:spPr>
          <a:xfrm>
            <a:off x="457200" y="1600201"/>
            <a:ext cx="8229600" cy="964704"/>
          </a:xfrm>
        </p:spPr>
        <p:txBody>
          <a:bodyPr/>
          <a:lstStyle/>
          <a:p>
            <a:r>
              <a:rPr lang="zh-CN" altLang="en-US" dirty="0"/>
              <a:t>对数字</a:t>
            </a:r>
            <a:r>
              <a:rPr lang="en-US" altLang="zh-CN" dirty="0"/>
              <a:t>6 </a:t>
            </a:r>
            <a:r>
              <a:rPr lang="zh-CN" altLang="en-US" dirty="0"/>
              <a:t>的识别</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9458" y="2204864"/>
            <a:ext cx="5267325" cy="435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45816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660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华文行楷" pitchFamily="2" charset="-122"/>
                <a:ea typeface="华文行楷" pitchFamily="2" charset="-122"/>
              </a:rPr>
              <a:t>提纲</a:t>
            </a:r>
          </a:p>
        </p:txBody>
      </p:sp>
      <p:sp>
        <p:nvSpPr>
          <p:cNvPr id="3" name="内容占位符 2"/>
          <p:cNvSpPr>
            <a:spLocks noGrp="1"/>
          </p:cNvSpPr>
          <p:nvPr>
            <p:ph idx="1"/>
          </p:nvPr>
        </p:nvSpPr>
        <p:spPr>
          <a:xfrm>
            <a:off x="971600" y="1484784"/>
            <a:ext cx="6264696" cy="4525963"/>
          </a:xfrm>
        </p:spPr>
        <p:txBody>
          <a:bodyPr/>
          <a:lstStyle/>
          <a:p>
            <a:pPr>
              <a:lnSpc>
                <a:spcPts val="3400"/>
              </a:lnSpc>
            </a:pPr>
            <a:r>
              <a:rPr lang="zh-CN" altLang="en-US" dirty="0"/>
              <a:t>反馈神经网络概述</a:t>
            </a:r>
            <a:endParaRPr lang="en-US" altLang="zh-CN" dirty="0"/>
          </a:p>
          <a:p>
            <a:pPr lvl="1">
              <a:lnSpc>
                <a:spcPts val="3400"/>
              </a:lnSpc>
            </a:pPr>
            <a:r>
              <a:rPr lang="zh-CN" altLang="en-US" dirty="0"/>
              <a:t>背景、历史、分类等</a:t>
            </a:r>
            <a:endParaRPr lang="en-US" altLang="zh-CN" dirty="0"/>
          </a:p>
          <a:p>
            <a:pPr marL="400050">
              <a:lnSpc>
                <a:spcPts val="3400"/>
              </a:lnSpc>
            </a:pPr>
            <a:r>
              <a:rPr lang="zh-CN" altLang="en-US" dirty="0"/>
              <a:t>连续</a:t>
            </a:r>
            <a:r>
              <a:rPr lang="en-US" altLang="zh-CN" dirty="0"/>
              <a:t>Hopfield</a:t>
            </a:r>
            <a:r>
              <a:rPr lang="zh-CN" altLang="en-US" dirty="0"/>
              <a:t>网络（</a:t>
            </a:r>
            <a:r>
              <a:rPr lang="en-US" altLang="zh-CN" dirty="0"/>
              <a:t>HM</a:t>
            </a:r>
            <a:r>
              <a:rPr lang="zh-CN" altLang="en-US" dirty="0"/>
              <a:t>）</a:t>
            </a:r>
            <a:endParaRPr lang="en-US" altLang="zh-CN" dirty="0"/>
          </a:p>
          <a:p>
            <a:pPr lvl="1">
              <a:lnSpc>
                <a:spcPts val="3400"/>
              </a:lnSpc>
              <a:buFont typeface="Wingdings" pitchFamily="2" charset="2"/>
              <a:buChar char="p"/>
            </a:pPr>
            <a:r>
              <a:rPr lang="zh-CN" altLang="en-US" dirty="0"/>
              <a:t>原理及在</a:t>
            </a:r>
            <a:r>
              <a:rPr lang="en-US" altLang="zh-CN" dirty="0"/>
              <a:t>TSP</a:t>
            </a:r>
            <a:r>
              <a:rPr lang="zh-CN" altLang="en-US" dirty="0"/>
              <a:t>问题中的应用</a:t>
            </a:r>
            <a:endParaRPr lang="en-US" altLang="zh-CN" dirty="0"/>
          </a:p>
          <a:p>
            <a:pPr marL="400050">
              <a:lnSpc>
                <a:spcPts val="3400"/>
              </a:lnSpc>
            </a:pPr>
            <a:r>
              <a:rPr lang="zh-CN" altLang="en-US" dirty="0"/>
              <a:t>神经网络解优化问题</a:t>
            </a:r>
            <a:endParaRPr lang="en-US" altLang="zh-CN" dirty="0"/>
          </a:p>
          <a:p>
            <a:pPr marL="400050">
              <a:lnSpc>
                <a:spcPts val="3400"/>
              </a:lnSpc>
            </a:pPr>
            <a:r>
              <a:rPr lang="zh-CN" altLang="en-US" dirty="0"/>
              <a:t>离散</a:t>
            </a:r>
            <a:r>
              <a:rPr lang="en-US" altLang="zh-CN" dirty="0"/>
              <a:t>Hopfield</a:t>
            </a:r>
            <a:r>
              <a:rPr lang="zh-CN" altLang="en-US" dirty="0"/>
              <a:t>网络（</a:t>
            </a:r>
            <a:r>
              <a:rPr lang="en-US" altLang="zh-CN" dirty="0"/>
              <a:t>HNN</a:t>
            </a:r>
            <a:r>
              <a:rPr lang="zh-CN" altLang="en-US" dirty="0"/>
              <a:t>）</a:t>
            </a:r>
            <a:endParaRPr lang="en-US" altLang="zh-CN" dirty="0"/>
          </a:p>
          <a:p>
            <a:pPr lvl="1">
              <a:lnSpc>
                <a:spcPts val="3400"/>
              </a:lnSpc>
            </a:pPr>
            <a:r>
              <a:rPr lang="zh-CN" altLang="en-US" dirty="0"/>
              <a:t>原理及联想记忆</a:t>
            </a:r>
            <a:endParaRPr lang="en-US" altLang="zh-CN" dirty="0"/>
          </a:p>
          <a:p>
            <a:pPr marL="400050">
              <a:lnSpc>
                <a:spcPts val="3400"/>
              </a:lnSpc>
            </a:pPr>
            <a:r>
              <a:rPr lang="en-US" altLang="zh-CN" dirty="0"/>
              <a:t>Boltzmann</a:t>
            </a:r>
            <a:r>
              <a:rPr lang="zh-CN" altLang="en-US" dirty="0"/>
              <a:t>机</a:t>
            </a:r>
            <a:endParaRPr lang="en-US" altLang="zh-CN" dirty="0"/>
          </a:p>
          <a:p>
            <a:pPr marL="57150" indent="0">
              <a:buNone/>
            </a:pPr>
            <a:endParaRPr lang="en-US" altLang="zh-CN" dirty="0"/>
          </a:p>
        </p:txBody>
      </p:sp>
      <p:pic>
        <p:nvPicPr>
          <p:cNvPr id="4" name="Picture 3" descr="C:\Users\sa\Desktop\MASC2012会议通知\image\ist2_7647263-network-concept_副本.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5024" y="4823448"/>
            <a:ext cx="4498976" cy="217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810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3">
                                            <p:txEl>
                                              <p:pRg st="7" end="7"/>
                                            </p:txEl>
                                          </p:spTgt>
                                        </p:tgtEl>
                                        <p:attrNameLst>
                                          <p:attrName>style.color</p:attrName>
                                        </p:attrNameLst>
                                      </p:cBhvr>
                                      <p:to>
                                        <p:clrVal>
                                          <a:srgbClr val="0070C0"/>
                                        </p:clrVal>
                                      </p:to>
                                    </p:set>
                                    <p:set>
                                      <p:cBhvr>
                                        <p:cTn id="7" dur="500" fill="hold"/>
                                        <p:tgtEl>
                                          <p:spTgt spid="3">
                                            <p:txEl>
                                              <p:pRg st="7" end="7"/>
                                            </p:txEl>
                                          </p:spTgt>
                                        </p:tgtEl>
                                        <p:attrNameLst>
                                          <p:attrName>fillcolor</p:attrName>
                                        </p:attrNameLst>
                                      </p:cBhvr>
                                      <p:to>
                                        <p:clrVal>
                                          <a:srgbClr val="0070C0"/>
                                        </p:clrVal>
                                      </p:to>
                                    </p:set>
                                    <p:set>
                                      <p:cBhvr>
                                        <p:cTn id="8" dur="500" fill="hold"/>
                                        <p:tgtEl>
                                          <p:spTgt spid="3">
                                            <p:txEl>
                                              <p:pRg st="7" end="7"/>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Boltzmann Machine</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1"/>
                <a:ext cx="8229600" cy="1900807"/>
              </a:xfrm>
            </p:spPr>
            <p:txBody>
              <a:bodyPr/>
              <a:lstStyle/>
              <a:p>
                <a:r>
                  <a:rPr lang="en-US" altLang="zh-CN" dirty="0"/>
                  <a:t>Boltzmann</a:t>
                </a:r>
                <a:r>
                  <a:rPr lang="zh-CN" altLang="en-US" dirty="0"/>
                  <a:t>机是一种随机反馈神经网络。</a:t>
                </a:r>
                <a:endParaRPr lang="en-US" altLang="zh-CN" dirty="0"/>
              </a:p>
              <a:p>
                <a:r>
                  <a:rPr lang="en-US" altLang="zh-CN" dirty="0"/>
                  <a:t>Boltzmann</a:t>
                </a:r>
                <a:r>
                  <a:rPr lang="zh-CN" altLang="en-US" dirty="0"/>
                  <a:t>机的结构和</a:t>
                </a:r>
                <a:r>
                  <a:rPr lang="en-US" altLang="zh-CN" dirty="0"/>
                  <a:t>HNN</a:t>
                </a:r>
                <a:r>
                  <a:rPr lang="zh-CN" altLang="en-US" dirty="0"/>
                  <a:t>一样，具有对称的连接权重，即</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a:rPr>
                          <m:t>𝒘</m:t>
                        </m:r>
                      </m:e>
                      <m:sub>
                        <m:r>
                          <a:rPr lang="en-US" altLang="zh-CN" b="1" i="1" smtClean="0">
                            <a:latin typeface="Cambria Math"/>
                          </a:rPr>
                          <m:t>𝒊𝒋</m:t>
                        </m:r>
                      </m:sub>
                    </m:sSub>
                    <m:r>
                      <a:rPr lang="en-US" altLang="zh-CN" b="1" i="1" smtClean="0">
                        <a:latin typeface="Cambria Math"/>
                      </a:rPr>
                      <m:t>=</m:t>
                    </m:r>
                    <m:sSub>
                      <m:sSubPr>
                        <m:ctrlPr>
                          <a:rPr lang="en-US" altLang="zh-CN" i="1">
                            <a:latin typeface="Cambria Math" panose="02040503050406030204" pitchFamily="18" charset="0"/>
                          </a:rPr>
                        </m:ctrlPr>
                      </m:sSubPr>
                      <m:e>
                        <m:r>
                          <a:rPr lang="en-US" altLang="zh-CN" i="1">
                            <a:latin typeface="Cambria Math"/>
                          </a:rPr>
                          <m:t>𝒘</m:t>
                        </m:r>
                      </m:e>
                      <m:sub>
                        <m:r>
                          <a:rPr lang="en-US" altLang="zh-CN" b="1" i="1" smtClean="0">
                            <a:latin typeface="Cambria Math"/>
                          </a:rPr>
                          <m:t>𝒋𝒊</m:t>
                        </m:r>
                      </m:sub>
                    </m:sSub>
                  </m:oMath>
                </a14:m>
                <a:r>
                  <a:rPr lang="zh-CN" altLang="en-US" dirty="0"/>
                  <a:t>，且</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𝑤</m:t>
                        </m:r>
                      </m:e>
                      <m:sub>
                        <m:r>
                          <a:rPr lang="en-US" altLang="zh-CN" i="1" smtClean="0">
                            <a:latin typeface="Cambria Math"/>
                          </a:rPr>
                          <m:t>𝑖𝑖</m:t>
                        </m:r>
                      </m:sub>
                    </m:sSub>
                    <m:r>
                      <a:rPr lang="en-US" altLang="zh-CN" b="1" i="1" smtClean="0">
                        <a:latin typeface="Cambria Math"/>
                      </a:rPr>
                      <m:t>=</m:t>
                    </m:r>
                    <m:r>
                      <a:rPr lang="en-US" altLang="zh-CN" b="1" i="1" smtClean="0">
                        <a:latin typeface="Cambria Math"/>
                      </a:rPr>
                      <m:t>𝟎</m:t>
                    </m:r>
                  </m:oMath>
                </a14:m>
                <a:r>
                  <a:rPr lang="zh-CN" altLang="en-US" dirty="0"/>
                  <a:t>。</a:t>
                </a:r>
                <a:endParaRPr lang="en-US" altLang="zh-CN" dirty="0"/>
              </a:p>
              <a:p>
                <a:r>
                  <a:rPr lang="en-US" altLang="zh-CN" dirty="0"/>
                  <a:t>Boltzmann</a:t>
                </a:r>
                <a:r>
                  <a:rPr lang="zh-CN" altLang="en-US" dirty="0"/>
                  <a:t>机的工作方式如下：</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1"/>
                <a:ext cx="8229600" cy="1900807"/>
              </a:xfrm>
              <a:blipFill rotWithShape="1">
                <a:blip r:embed="rId2"/>
                <a:stretch>
                  <a:fillRect l="-963" t="-2572" r="-3778"/>
                </a:stretch>
              </a:blipFill>
            </p:spPr>
            <p:txBody>
              <a:bodyPr/>
              <a:lstStyle/>
              <a:p>
                <a:r>
                  <a:rPr lang="zh-CN" altLang="en-US">
                    <a:noFill/>
                  </a:rPr>
                  <a:t> </a:t>
                </a:r>
              </a:p>
            </p:txBody>
          </p:sp>
        </mc:Fallback>
      </mc:AlternateContent>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3429000"/>
            <a:ext cx="5278559" cy="169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39552" y="5373215"/>
            <a:ext cx="8280919" cy="830997"/>
          </a:xfrm>
          <a:prstGeom prst="rect">
            <a:avLst/>
          </a:prstGeom>
          <a:noFill/>
        </p:spPr>
        <p:txBody>
          <a:bodyPr wrap="square" rtlCol="0">
            <a:spAutoFit/>
          </a:bodyPr>
          <a:lstStyle/>
          <a:p>
            <a:pPr marL="342900" indent="-342900" algn="just">
              <a:buFont typeface="Wingdings" pitchFamily="2" charset="2"/>
              <a:buChar char="Ø"/>
            </a:pP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T</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越小</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P</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的曲线越陡，当</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T</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趋于</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0</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时，</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Boltzmann</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机与</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HNN</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有相同的工作方式。</a:t>
            </a:r>
          </a:p>
        </p:txBody>
      </p:sp>
    </p:spTree>
    <p:extLst>
      <p:ext uri="{BB962C8B-B14F-4D97-AF65-F5344CB8AC3E}">
        <p14:creationId xmlns:p14="http://schemas.microsoft.com/office/powerpoint/2010/main" val="323604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TSP</a:t>
            </a:r>
            <a:r>
              <a:rPr lang="zh-CN" altLang="en-US" dirty="0"/>
              <a:t>问题</a:t>
            </a:r>
          </a:p>
        </p:txBody>
      </p:sp>
      <p:sp>
        <p:nvSpPr>
          <p:cNvPr id="3" name="内容占位符 2"/>
          <p:cNvSpPr>
            <a:spLocks noGrp="1"/>
          </p:cNvSpPr>
          <p:nvPr>
            <p:ph idx="1"/>
          </p:nvPr>
        </p:nvSpPr>
        <p:spPr>
          <a:xfrm>
            <a:off x="467544" y="1484784"/>
            <a:ext cx="8229600" cy="4525963"/>
          </a:xfrm>
        </p:spPr>
        <p:txBody>
          <a:bodyPr/>
          <a:lstStyle/>
          <a:p>
            <a:pPr>
              <a:lnSpc>
                <a:spcPts val="3200"/>
              </a:lnSpc>
              <a:spcBef>
                <a:spcPts val="600"/>
              </a:spcBef>
            </a:pPr>
            <a:r>
              <a:rPr lang="en-US" altLang="zh-CN" sz="2000" dirty="0"/>
              <a:t>TSP-Traveling Salesman Problem:</a:t>
            </a:r>
          </a:p>
          <a:p>
            <a:pPr marL="400050" lvl="1" indent="0">
              <a:lnSpc>
                <a:spcPts val="3200"/>
              </a:lnSpc>
              <a:spcBef>
                <a:spcPts val="600"/>
              </a:spcBef>
              <a:buNone/>
            </a:pPr>
            <a:r>
              <a:rPr lang="zh-CN" altLang="en-US" dirty="0"/>
              <a:t>设有一个旅行商人要拜访</a:t>
            </a:r>
            <a:r>
              <a:rPr lang="en-US" altLang="zh-CN" dirty="0"/>
              <a:t>N</a:t>
            </a:r>
            <a:r>
              <a:rPr lang="zh-CN" altLang="en-US" dirty="0"/>
              <a:t>个城市，他必须选择所要走的路径，路径的限制是每个城市只能拜访一次，而且最后要回到原来出发的城市。路径的选择目标是要求得的路径路程为所有路径之中的最小值</a:t>
            </a:r>
            <a:r>
              <a:rPr lang="zh-CN" altLang="en-US" sz="2000" b="1" dirty="0">
                <a:solidFill>
                  <a:srgbClr val="C00000"/>
                </a:solidFill>
                <a:effectLst>
                  <a:outerShdw dist="38100" dir="2700000" algn="tl">
                    <a:srgbClr val="000000"/>
                  </a:outerShdw>
                </a:effectLst>
                <a:latin typeface="微软雅黑" pitchFamily="34" charset="-122"/>
                <a:ea typeface="微软雅黑" pitchFamily="34" charset="-122"/>
                <a:cs typeface="+mn-cs"/>
              </a:rPr>
              <a:t>，</a:t>
            </a:r>
            <a:endParaRPr lang="en-US" altLang="zh-CN" sz="2000" b="1" dirty="0">
              <a:solidFill>
                <a:srgbClr val="C00000"/>
              </a:solidFill>
              <a:effectLst>
                <a:outerShdw dist="38100" dir="2700000" algn="tl">
                  <a:srgbClr val="000000"/>
                </a:outerShdw>
              </a:effectLst>
              <a:latin typeface="微软雅黑" pitchFamily="34" charset="-122"/>
              <a:ea typeface="微软雅黑" pitchFamily="34" charset="-122"/>
              <a:cs typeface="+mn-cs"/>
            </a:endParaRPr>
          </a:p>
          <a:p>
            <a:pPr>
              <a:lnSpc>
                <a:spcPts val="3200"/>
              </a:lnSpc>
              <a:spcBef>
                <a:spcPts val="600"/>
              </a:spcBef>
            </a:pPr>
            <a:r>
              <a:rPr lang="en-US" altLang="zh-CN" sz="1800" dirty="0"/>
              <a:t>TSP</a:t>
            </a:r>
            <a:r>
              <a:rPr lang="zh-CN" altLang="en-US" sz="1800" dirty="0"/>
              <a:t>问题是一个</a:t>
            </a:r>
            <a:r>
              <a:rPr lang="en-US" altLang="zh-CN" sz="1800" dirty="0"/>
              <a:t>NP-Hard</a:t>
            </a:r>
            <a:r>
              <a:rPr lang="zh-CN" altLang="en-US" sz="1800" dirty="0"/>
              <a:t>问题。</a:t>
            </a:r>
            <a:endParaRPr lang="zh-CN" altLang="en-US" sz="1800" b="1" dirty="0">
              <a:solidFill>
                <a:srgbClr val="C00000"/>
              </a:solidFill>
              <a:effectLst>
                <a:outerShdw dist="38100" dir="2700000" algn="tl">
                  <a:srgbClr val="000000"/>
                </a:outerShdw>
              </a:effectLst>
            </a:endParaRPr>
          </a:p>
        </p:txBody>
      </p:sp>
      <p:pic>
        <p:nvPicPr>
          <p:cNvPr id="2050" name="Picture 2" descr="E:\学习\智能控制-信息学院春季\Neural Network\反馈网络\travelling_salesman_proble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3741" y="4005064"/>
            <a:ext cx="5678141" cy="2511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4572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关于计算复杂</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TSP</a:t>
                </a:r>
                <a:r>
                  <a:rPr lang="zh-CN" altLang="en-US" dirty="0"/>
                  <a:t>问题是一个典型的组合优化问题。如何个用穷举法求解这个问题，其算法复杂度为</a:t>
                </a:r>
                <a14:m>
                  <m:oMath xmlns:m="http://schemas.openxmlformats.org/officeDocument/2006/math">
                    <m:f>
                      <m:fPr>
                        <m:ctrlPr>
                          <a:rPr lang="ar-AE" altLang="zh-CN" i="1">
                            <a:latin typeface="Cambria Math" panose="02040503050406030204" pitchFamily="18" charset="0"/>
                          </a:rPr>
                        </m:ctrlPr>
                      </m:fPr>
                      <m:num>
                        <m:d>
                          <m:dPr>
                            <m:ctrlPr>
                              <a:rPr lang="ar-AE" altLang="zh-CN" i="1">
                                <a:latin typeface="Cambria Math" panose="02040503050406030204" pitchFamily="18" charset="0"/>
                              </a:rPr>
                            </m:ctrlPr>
                          </m:dPr>
                          <m:e>
                            <m:r>
                              <a:rPr lang="zh-CN" altLang="en-US" i="1">
                                <a:latin typeface="Cambria Math"/>
                              </a:rPr>
                              <m:t>𝑵</m:t>
                            </m:r>
                            <m:r>
                              <a:rPr lang="zh-CN" altLang="en-US" i="1">
                                <a:latin typeface="Cambria Math"/>
                              </a:rPr>
                              <m:t>−</m:t>
                            </m:r>
                            <m:r>
                              <a:rPr lang="zh-CN" altLang="en-US" i="1">
                                <a:latin typeface="Cambria Math"/>
                              </a:rPr>
                              <m:t>𝟏</m:t>
                            </m:r>
                          </m:e>
                        </m:d>
                        <m:r>
                          <a:rPr lang="ar-AE" altLang="zh-CN" i="1">
                            <a:latin typeface="Cambria Math"/>
                          </a:rPr>
                          <m:t>!</m:t>
                        </m:r>
                      </m:num>
                      <m:den>
                        <m:r>
                          <a:rPr lang="zh-CN" altLang="en-US" i="1">
                            <a:latin typeface="Cambria Math"/>
                          </a:rPr>
                          <m:t>𝟐</m:t>
                        </m:r>
                      </m:den>
                    </m:f>
                  </m:oMath>
                </a14:m>
                <a:endParaRPr lang="ar-AE"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963" t="-10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extLst>
                  <p:ext uri="{D42A27DB-BD31-4B8C-83A1-F6EECF244321}">
                    <p14:modId xmlns:p14="http://schemas.microsoft.com/office/powerpoint/2010/main" val="2526100249"/>
                  </p:ext>
                </p:extLst>
              </p:nvPr>
            </p:nvGraphicFramePr>
            <p:xfrm>
              <a:off x="899592" y="2564904"/>
              <a:ext cx="7270464" cy="746824"/>
            </p:xfrm>
            <a:graphic>
              <a:graphicData uri="http://schemas.openxmlformats.org/drawingml/2006/table">
                <a:tbl>
                  <a:tblPr firstRow="1" bandRow="1">
                    <a:tableStyleId>{125E5076-3810-47DD-B79F-674D7AD40C01}</a:tableStyleId>
                  </a:tblPr>
                  <a:tblGrid>
                    <a:gridCol w="983286">
                      <a:extLst>
                        <a:ext uri="{9D8B030D-6E8A-4147-A177-3AD203B41FA5}">
                          <a16:colId xmlns:a16="http://schemas.microsoft.com/office/drawing/2014/main" val="20000"/>
                        </a:ext>
                      </a:extLst>
                    </a:gridCol>
                    <a:gridCol w="795672">
                      <a:extLst>
                        <a:ext uri="{9D8B030D-6E8A-4147-A177-3AD203B41FA5}">
                          <a16:colId xmlns:a16="http://schemas.microsoft.com/office/drawing/2014/main" val="20001"/>
                        </a:ext>
                      </a:extLst>
                    </a:gridCol>
                    <a:gridCol w="651860">
                      <a:extLst>
                        <a:ext uri="{9D8B030D-6E8A-4147-A177-3AD203B41FA5}">
                          <a16:colId xmlns:a16="http://schemas.microsoft.com/office/drawing/2014/main" val="20002"/>
                        </a:ext>
                      </a:extLst>
                    </a:gridCol>
                    <a:gridCol w="587247">
                      <a:extLst>
                        <a:ext uri="{9D8B030D-6E8A-4147-A177-3AD203B41FA5}">
                          <a16:colId xmlns:a16="http://schemas.microsoft.com/office/drawing/2014/main" val="20003"/>
                        </a:ext>
                      </a:extLst>
                    </a:gridCol>
                    <a:gridCol w="587247">
                      <a:extLst>
                        <a:ext uri="{9D8B030D-6E8A-4147-A177-3AD203B41FA5}">
                          <a16:colId xmlns:a16="http://schemas.microsoft.com/office/drawing/2014/main" val="20004"/>
                        </a:ext>
                      </a:extLst>
                    </a:gridCol>
                    <a:gridCol w="587247">
                      <a:extLst>
                        <a:ext uri="{9D8B030D-6E8A-4147-A177-3AD203B41FA5}">
                          <a16:colId xmlns:a16="http://schemas.microsoft.com/office/drawing/2014/main" val="20005"/>
                        </a:ext>
                      </a:extLst>
                    </a:gridCol>
                    <a:gridCol w="587247">
                      <a:extLst>
                        <a:ext uri="{9D8B030D-6E8A-4147-A177-3AD203B41FA5}">
                          <a16:colId xmlns:a16="http://schemas.microsoft.com/office/drawing/2014/main" val="20006"/>
                        </a:ext>
                      </a:extLst>
                    </a:gridCol>
                    <a:gridCol w="587247">
                      <a:extLst>
                        <a:ext uri="{9D8B030D-6E8A-4147-A177-3AD203B41FA5}">
                          <a16:colId xmlns:a16="http://schemas.microsoft.com/office/drawing/2014/main" val="20007"/>
                        </a:ext>
                      </a:extLst>
                    </a:gridCol>
                    <a:gridCol w="728917">
                      <a:extLst>
                        <a:ext uri="{9D8B030D-6E8A-4147-A177-3AD203B41FA5}">
                          <a16:colId xmlns:a16="http://schemas.microsoft.com/office/drawing/2014/main" val="20008"/>
                        </a:ext>
                      </a:extLst>
                    </a:gridCol>
                    <a:gridCol w="587247">
                      <a:extLst>
                        <a:ext uri="{9D8B030D-6E8A-4147-A177-3AD203B41FA5}">
                          <a16:colId xmlns:a16="http://schemas.microsoft.com/office/drawing/2014/main" val="20009"/>
                        </a:ext>
                      </a:extLst>
                    </a:gridCol>
                    <a:gridCol w="587247">
                      <a:extLst>
                        <a:ext uri="{9D8B030D-6E8A-4147-A177-3AD203B41FA5}">
                          <a16:colId xmlns:a16="http://schemas.microsoft.com/office/drawing/2014/main" val="20010"/>
                        </a:ext>
                      </a:extLst>
                    </a:gridCol>
                  </a:tblGrid>
                  <a:tr h="370840">
                    <a:tc>
                      <a:txBody>
                        <a:bodyPr/>
                        <a:lstStyle/>
                        <a:p>
                          <a:r>
                            <a:rPr lang="en-US" altLang="zh-CN" b="1" dirty="0">
                              <a:solidFill>
                                <a:srgbClr val="92D050"/>
                              </a:solidFill>
                            </a:rPr>
                            <a:t>N</a:t>
                          </a:r>
                          <a:endParaRPr lang="zh-CN" altLang="en-US" b="1" dirty="0">
                            <a:solidFill>
                              <a:srgbClr val="92D050"/>
                            </a:solidFill>
                          </a:endParaRPr>
                        </a:p>
                      </a:txBody>
                      <a:tcPr>
                        <a:lnR w="12700" cap="flat" cmpd="sng" algn="ctr">
                          <a:solidFill>
                            <a:schemeClr val="bg1"/>
                          </a:solidFill>
                          <a:prstDash val="solid"/>
                          <a:round/>
                          <a:headEnd type="none" w="med" len="med"/>
                          <a:tailEnd type="none" w="med" len="med"/>
                        </a:lnR>
                      </a:tcPr>
                    </a:tc>
                    <a:tc>
                      <a:txBody>
                        <a:bodyPr/>
                        <a:lstStyle/>
                        <a:p>
                          <a:r>
                            <a:rPr lang="en-US" altLang="zh-CN" b="1" dirty="0">
                              <a:solidFill>
                                <a:srgbClr val="92D050"/>
                              </a:solidFill>
                            </a:rPr>
                            <a:t>2</a:t>
                          </a:r>
                          <a:endParaRPr lang="zh-CN" altLang="en-US" b="1" dirty="0">
                            <a:solidFill>
                              <a:srgbClr val="92D05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altLang="zh-CN" b="1" dirty="0">
                              <a:solidFill>
                                <a:srgbClr val="92D050"/>
                              </a:solidFill>
                            </a:rPr>
                            <a:t>4</a:t>
                          </a:r>
                          <a:endParaRPr lang="zh-CN" altLang="en-US" b="1" dirty="0">
                            <a:solidFill>
                              <a:srgbClr val="92D05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altLang="zh-CN" b="1" dirty="0">
                              <a:solidFill>
                                <a:srgbClr val="92D050"/>
                              </a:solidFill>
                            </a:rPr>
                            <a:t>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altLang="zh-CN" b="1" dirty="0">
                              <a:solidFill>
                                <a:srgbClr val="92D050"/>
                              </a:solidFill>
                            </a:rPr>
                            <a:t>7</a:t>
                          </a:r>
                          <a:endParaRPr lang="zh-CN" altLang="en-US" b="1" dirty="0">
                            <a:solidFill>
                              <a:srgbClr val="92D05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altLang="zh-CN" b="1" dirty="0">
                              <a:solidFill>
                                <a:srgbClr val="92D050"/>
                              </a:solidFill>
                            </a:rPr>
                            <a:t>8</a:t>
                          </a:r>
                          <a:endParaRPr lang="zh-CN" altLang="en-US" b="1" dirty="0">
                            <a:solidFill>
                              <a:srgbClr val="92D05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altLang="zh-CN" b="1" dirty="0">
                              <a:solidFill>
                                <a:srgbClr val="92D050"/>
                              </a:solidFill>
                            </a:rPr>
                            <a:t>9</a:t>
                          </a:r>
                          <a:endParaRPr lang="zh-CN" altLang="en-US" b="1" dirty="0">
                            <a:solidFill>
                              <a:srgbClr val="92D05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altLang="zh-CN" b="1" dirty="0">
                              <a:solidFill>
                                <a:srgbClr val="92D050"/>
                              </a:solidFill>
                            </a:rPr>
                            <a:t>10</a:t>
                          </a:r>
                          <a:endParaRPr lang="zh-CN" altLang="en-US" b="1" dirty="0">
                            <a:solidFill>
                              <a:srgbClr val="92D05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altLang="zh-CN" b="1" dirty="0">
                              <a:solidFill>
                                <a:srgbClr val="92D050"/>
                              </a:solidFill>
                            </a:rPr>
                            <a:t>15</a:t>
                          </a:r>
                          <a:endParaRPr lang="zh-CN" altLang="en-US" b="1" dirty="0">
                            <a:solidFill>
                              <a:srgbClr val="92D05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altLang="zh-CN" b="1" dirty="0">
                              <a:solidFill>
                                <a:srgbClr val="92D050"/>
                              </a:solidFill>
                            </a:rPr>
                            <a:t>20</a:t>
                          </a:r>
                          <a:endParaRPr lang="zh-CN" altLang="en-US" b="1" dirty="0">
                            <a:solidFill>
                              <a:srgbClr val="92D05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altLang="zh-CN" b="1" dirty="0">
                              <a:solidFill>
                                <a:srgbClr val="92D050"/>
                              </a:solidFill>
                            </a:rPr>
                            <a:t>25</a:t>
                          </a:r>
                          <a:endParaRPr lang="zh-CN" altLang="en-US" b="1" dirty="0">
                            <a:solidFill>
                              <a:srgbClr val="92D050"/>
                            </a:solidFill>
                          </a:endParaRPr>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0000"/>
                      </a:ext>
                    </a:extLst>
                  </a:tr>
                  <a:tr h="370840">
                    <a:tc>
                      <a:txBody>
                        <a:bodyPr/>
                        <a:lstStyle/>
                        <a:p>
                          <a:r>
                            <a:rPr lang="zh-CN" altLang="en-US" b="1" dirty="0">
                              <a:solidFill>
                                <a:srgbClr val="FFFF00"/>
                              </a:solidFill>
                            </a:rPr>
                            <a:t>数量级</a:t>
                          </a:r>
                        </a:p>
                      </a:txBody>
                      <a:tcPr>
                        <a:lnR w="12700" cap="flat" cmpd="sng" algn="ctr">
                          <a:solidFill>
                            <a:schemeClr val="bg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b="1" i="1" smtClean="0">
                                        <a:solidFill>
                                          <a:srgbClr val="FFFF00"/>
                                        </a:solidFill>
                                        <a:latin typeface="Cambria Math" panose="02040503050406030204" pitchFamily="18" charset="0"/>
                                      </a:rPr>
                                    </m:ctrlPr>
                                  </m:sSupPr>
                                  <m:e>
                                    <m:r>
                                      <a:rPr lang="en-US" altLang="zh-CN" b="1" i="1" smtClean="0">
                                        <a:solidFill>
                                          <a:srgbClr val="FFFF00"/>
                                        </a:solidFill>
                                        <a:latin typeface="Cambria Math"/>
                                      </a:rPr>
                                      <m:t>𝟏𝟎</m:t>
                                    </m:r>
                                  </m:e>
                                  <m:sup>
                                    <m:r>
                                      <a:rPr lang="en-US" altLang="zh-CN" b="1" i="1" smtClean="0">
                                        <a:solidFill>
                                          <a:srgbClr val="FFFF00"/>
                                        </a:solidFill>
                                        <a:latin typeface="Cambria Math"/>
                                      </a:rPr>
                                      <m:t>𝟎</m:t>
                                    </m:r>
                                  </m:sup>
                                </m:sSup>
                              </m:oMath>
                            </m:oMathPara>
                          </a14:m>
                          <a:endParaRPr lang="zh-CN" altLang="en-US" b="1" dirty="0">
                            <a:solidFill>
                              <a:srgbClr val="FFFF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b="1" i="1" smtClean="0">
                                        <a:solidFill>
                                          <a:srgbClr val="FFFF00"/>
                                        </a:solidFill>
                                        <a:latin typeface="Cambria Math" panose="02040503050406030204" pitchFamily="18" charset="0"/>
                                      </a:rPr>
                                    </m:ctrlPr>
                                  </m:sSupPr>
                                  <m:e>
                                    <m:r>
                                      <a:rPr lang="en-US" altLang="zh-CN" b="1" i="1" smtClean="0">
                                        <a:solidFill>
                                          <a:srgbClr val="FFFF00"/>
                                        </a:solidFill>
                                        <a:latin typeface="Cambria Math"/>
                                      </a:rPr>
                                      <m:t>𝟏𝟎</m:t>
                                    </m:r>
                                  </m:e>
                                  <m:sup>
                                    <m:r>
                                      <a:rPr lang="en-US" altLang="zh-CN" b="1" i="1" smtClean="0">
                                        <a:solidFill>
                                          <a:srgbClr val="FFFF00"/>
                                        </a:solidFill>
                                        <a:latin typeface="Cambria Math"/>
                                      </a:rPr>
                                      <m:t>𝟎</m:t>
                                    </m:r>
                                  </m:sup>
                                </m:sSup>
                              </m:oMath>
                            </m:oMathPara>
                          </a14:m>
                          <a:endParaRPr lang="zh-CN" altLang="en-US" b="1" dirty="0">
                            <a:solidFill>
                              <a:srgbClr val="FFFF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b="1" i="1" smtClean="0">
                                        <a:solidFill>
                                          <a:srgbClr val="FFFF00"/>
                                        </a:solidFill>
                                        <a:latin typeface="Cambria Math" panose="02040503050406030204" pitchFamily="18" charset="0"/>
                                      </a:rPr>
                                    </m:ctrlPr>
                                  </m:sSupPr>
                                  <m:e>
                                    <m:r>
                                      <a:rPr lang="en-US" altLang="zh-CN" b="1" i="1" smtClean="0">
                                        <a:solidFill>
                                          <a:srgbClr val="FFFF00"/>
                                        </a:solidFill>
                                        <a:latin typeface="Cambria Math"/>
                                      </a:rPr>
                                      <m:t>𝟏𝟎</m:t>
                                    </m:r>
                                  </m:e>
                                  <m:sup>
                                    <m:r>
                                      <a:rPr lang="en-US" altLang="zh-CN" b="1" i="1" smtClean="0">
                                        <a:solidFill>
                                          <a:srgbClr val="FFFF00"/>
                                        </a:solidFill>
                                        <a:latin typeface="Cambria Math"/>
                                      </a:rPr>
                                      <m:t>𝟏</m:t>
                                    </m:r>
                                  </m:sup>
                                </m:sSup>
                              </m:oMath>
                            </m:oMathPara>
                          </a14:m>
                          <a:endParaRPr lang="zh-CN" altLang="en-US" b="1" dirty="0">
                            <a:solidFill>
                              <a:srgbClr val="FFFF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b="1" i="1" smtClean="0">
                                        <a:solidFill>
                                          <a:srgbClr val="FFFF00"/>
                                        </a:solidFill>
                                        <a:latin typeface="Cambria Math" panose="02040503050406030204" pitchFamily="18" charset="0"/>
                                      </a:rPr>
                                    </m:ctrlPr>
                                  </m:sSupPr>
                                  <m:e>
                                    <m:r>
                                      <a:rPr lang="en-US" altLang="zh-CN" b="1" i="1" smtClean="0">
                                        <a:solidFill>
                                          <a:srgbClr val="FFFF00"/>
                                        </a:solidFill>
                                        <a:latin typeface="Cambria Math"/>
                                      </a:rPr>
                                      <m:t>𝟏𝟎</m:t>
                                    </m:r>
                                  </m:e>
                                  <m:sup>
                                    <m:r>
                                      <a:rPr lang="en-US" altLang="zh-CN" b="1" i="1" smtClean="0">
                                        <a:solidFill>
                                          <a:srgbClr val="FFFF00"/>
                                        </a:solidFill>
                                        <a:latin typeface="Cambria Math"/>
                                      </a:rPr>
                                      <m:t>𝟐</m:t>
                                    </m:r>
                                  </m:sup>
                                </m:sSup>
                              </m:oMath>
                            </m:oMathPara>
                          </a14:m>
                          <a:endParaRPr lang="zh-CN" altLang="en-US" b="1" dirty="0">
                            <a:solidFill>
                              <a:srgbClr val="FFFF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b="1" i="1" smtClean="0">
                                        <a:solidFill>
                                          <a:srgbClr val="FFFF00"/>
                                        </a:solidFill>
                                        <a:latin typeface="Cambria Math" panose="02040503050406030204" pitchFamily="18" charset="0"/>
                                      </a:rPr>
                                    </m:ctrlPr>
                                  </m:sSupPr>
                                  <m:e>
                                    <m:r>
                                      <a:rPr lang="en-US" altLang="zh-CN" b="1" i="1" smtClean="0">
                                        <a:solidFill>
                                          <a:srgbClr val="FFFF00"/>
                                        </a:solidFill>
                                        <a:latin typeface="Cambria Math"/>
                                      </a:rPr>
                                      <m:t>𝟏𝟎</m:t>
                                    </m:r>
                                  </m:e>
                                  <m:sup>
                                    <m:r>
                                      <a:rPr lang="en-US" altLang="zh-CN" b="1" i="1" smtClean="0">
                                        <a:solidFill>
                                          <a:srgbClr val="FFFF00"/>
                                        </a:solidFill>
                                        <a:latin typeface="Cambria Math"/>
                                      </a:rPr>
                                      <m:t>𝟑</m:t>
                                    </m:r>
                                  </m:sup>
                                </m:sSup>
                              </m:oMath>
                            </m:oMathPara>
                          </a14:m>
                          <a:endParaRPr lang="zh-CN" altLang="en-US" b="1" dirty="0">
                            <a:solidFill>
                              <a:srgbClr val="FFFF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b="1" i="1" smtClean="0">
                                        <a:solidFill>
                                          <a:srgbClr val="FFFF00"/>
                                        </a:solidFill>
                                        <a:latin typeface="Cambria Math" panose="02040503050406030204" pitchFamily="18" charset="0"/>
                                      </a:rPr>
                                    </m:ctrlPr>
                                  </m:sSupPr>
                                  <m:e>
                                    <m:r>
                                      <a:rPr lang="en-US" altLang="zh-CN" b="1" i="1" smtClean="0">
                                        <a:solidFill>
                                          <a:srgbClr val="FFFF00"/>
                                        </a:solidFill>
                                        <a:latin typeface="Cambria Math"/>
                                      </a:rPr>
                                      <m:t>𝟏𝟎</m:t>
                                    </m:r>
                                  </m:e>
                                  <m:sup>
                                    <m:r>
                                      <a:rPr lang="en-US" altLang="zh-CN" b="1" i="1" smtClean="0">
                                        <a:solidFill>
                                          <a:srgbClr val="FFFF00"/>
                                        </a:solidFill>
                                        <a:latin typeface="Cambria Math"/>
                                      </a:rPr>
                                      <m:t>𝟒</m:t>
                                    </m:r>
                                  </m:sup>
                                </m:sSup>
                              </m:oMath>
                            </m:oMathPara>
                          </a14:m>
                          <a:endParaRPr lang="zh-CN" altLang="en-US" b="1" dirty="0">
                            <a:solidFill>
                              <a:srgbClr val="FFFF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b="1" i="1" smtClean="0">
                                        <a:solidFill>
                                          <a:srgbClr val="FFFF00"/>
                                        </a:solidFill>
                                        <a:latin typeface="Cambria Math" panose="02040503050406030204" pitchFamily="18" charset="0"/>
                                      </a:rPr>
                                    </m:ctrlPr>
                                  </m:sSupPr>
                                  <m:e>
                                    <m:r>
                                      <a:rPr lang="en-US" altLang="zh-CN" b="1" i="1" smtClean="0">
                                        <a:solidFill>
                                          <a:srgbClr val="FFFF00"/>
                                        </a:solidFill>
                                        <a:latin typeface="Cambria Math"/>
                                      </a:rPr>
                                      <m:t>𝟏𝟎</m:t>
                                    </m:r>
                                  </m:e>
                                  <m:sup>
                                    <m:r>
                                      <a:rPr lang="en-US" altLang="zh-CN" b="1" i="1" smtClean="0">
                                        <a:solidFill>
                                          <a:srgbClr val="FFFF00"/>
                                        </a:solidFill>
                                        <a:latin typeface="Cambria Math"/>
                                      </a:rPr>
                                      <m:t>𝟓</m:t>
                                    </m:r>
                                  </m:sup>
                                </m:sSup>
                              </m:oMath>
                            </m:oMathPara>
                          </a14:m>
                          <a:endParaRPr lang="zh-CN" altLang="en-US" b="1" dirty="0">
                            <a:solidFill>
                              <a:srgbClr val="FFFF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b="1" i="1" smtClean="0">
                                        <a:solidFill>
                                          <a:srgbClr val="FFFF00"/>
                                        </a:solidFill>
                                        <a:latin typeface="Cambria Math" panose="02040503050406030204" pitchFamily="18" charset="0"/>
                                      </a:rPr>
                                    </m:ctrlPr>
                                  </m:sSupPr>
                                  <m:e>
                                    <m:r>
                                      <a:rPr lang="en-US" altLang="zh-CN" b="1" i="1" smtClean="0">
                                        <a:solidFill>
                                          <a:srgbClr val="FFFF00"/>
                                        </a:solidFill>
                                        <a:latin typeface="Cambria Math"/>
                                      </a:rPr>
                                      <m:t>𝟏𝟎</m:t>
                                    </m:r>
                                  </m:e>
                                  <m:sup>
                                    <m:r>
                                      <a:rPr lang="en-US" altLang="zh-CN" b="1" i="1" smtClean="0">
                                        <a:solidFill>
                                          <a:srgbClr val="FFFF00"/>
                                        </a:solidFill>
                                        <a:latin typeface="Cambria Math"/>
                                      </a:rPr>
                                      <m:t>𝟏𝟎</m:t>
                                    </m:r>
                                  </m:sup>
                                </m:sSup>
                              </m:oMath>
                            </m:oMathPara>
                          </a14:m>
                          <a:endParaRPr lang="zh-CN" altLang="en-US" b="1" dirty="0">
                            <a:solidFill>
                              <a:srgbClr val="FFFF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b="1" i="1" smtClean="0">
                                        <a:solidFill>
                                          <a:srgbClr val="FFFF00"/>
                                        </a:solidFill>
                                        <a:latin typeface="Cambria Math" panose="02040503050406030204" pitchFamily="18" charset="0"/>
                                      </a:rPr>
                                    </m:ctrlPr>
                                  </m:sSupPr>
                                  <m:e>
                                    <m:r>
                                      <a:rPr lang="en-US" altLang="zh-CN" b="1" i="1" smtClean="0">
                                        <a:solidFill>
                                          <a:srgbClr val="FFFF00"/>
                                        </a:solidFill>
                                        <a:latin typeface="Cambria Math"/>
                                      </a:rPr>
                                      <m:t>𝟏𝟎</m:t>
                                    </m:r>
                                  </m:e>
                                  <m:sup>
                                    <m:r>
                                      <a:rPr lang="en-US" altLang="zh-CN" b="1" i="1" smtClean="0">
                                        <a:solidFill>
                                          <a:srgbClr val="FFFF00"/>
                                        </a:solidFill>
                                        <a:latin typeface="Cambria Math"/>
                                      </a:rPr>
                                      <m:t>𝟏𝟔</m:t>
                                    </m:r>
                                  </m:sup>
                                </m:sSup>
                              </m:oMath>
                            </m:oMathPara>
                          </a14:m>
                          <a:endParaRPr lang="zh-CN" altLang="en-US" b="1" dirty="0">
                            <a:solidFill>
                              <a:srgbClr val="FFFF0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p>
                                  <m:sSupPr>
                                    <m:ctrlPr>
                                      <a:rPr lang="en-US" altLang="zh-CN" b="1" i="1" smtClean="0">
                                        <a:solidFill>
                                          <a:srgbClr val="FFFF00"/>
                                        </a:solidFill>
                                        <a:latin typeface="Cambria Math" panose="02040503050406030204" pitchFamily="18" charset="0"/>
                                      </a:rPr>
                                    </m:ctrlPr>
                                  </m:sSupPr>
                                  <m:e>
                                    <m:r>
                                      <a:rPr lang="en-US" altLang="zh-CN" b="1" i="1" smtClean="0">
                                        <a:solidFill>
                                          <a:srgbClr val="FFFF00"/>
                                        </a:solidFill>
                                        <a:latin typeface="Cambria Math"/>
                                      </a:rPr>
                                      <m:t>𝟏𝟎</m:t>
                                    </m:r>
                                  </m:e>
                                  <m:sup>
                                    <m:r>
                                      <a:rPr lang="en-US" altLang="zh-CN" b="1" i="1" smtClean="0">
                                        <a:solidFill>
                                          <a:srgbClr val="FFFF00"/>
                                        </a:solidFill>
                                        <a:latin typeface="Cambria Math"/>
                                      </a:rPr>
                                      <m:t>𝟐𝟑</m:t>
                                    </m:r>
                                  </m:sup>
                                </m:sSup>
                              </m:oMath>
                            </m:oMathPara>
                          </a14:m>
                          <a:endParaRPr lang="zh-CN" altLang="en-US" b="1" dirty="0">
                            <a:solidFill>
                              <a:srgbClr val="FFFF00"/>
                            </a:solidFill>
                          </a:endParaRPr>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0001"/>
                      </a:ext>
                    </a:extLst>
                  </a:tr>
                </a:tbl>
              </a:graphicData>
            </a:graphic>
          </p:graphicFrame>
        </mc:Choice>
        <mc:Fallback xmlns="">
          <p:graphicFrame>
            <p:nvGraphicFramePr>
              <p:cNvPr id="5" name="表格 4"/>
              <p:cNvGraphicFramePr>
                <a:graphicFrameLocks noGrp="1"/>
              </p:cNvGraphicFramePr>
              <p:nvPr>
                <p:extLst>
                  <p:ext uri="{D42A27DB-BD31-4B8C-83A1-F6EECF244321}">
                    <p14:modId xmlns:p14="http://schemas.microsoft.com/office/powerpoint/2010/main" val="2526100249"/>
                  </p:ext>
                </p:extLst>
              </p:nvPr>
            </p:nvGraphicFramePr>
            <p:xfrm>
              <a:off x="899592" y="2564904"/>
              <a:ext cx="7270464" cy="746824"/>
            </p:xfrm>
            <a:graphic>
              <a:graphicData uri="http://schemas.openxmlformats.org/drawingml/2006/table">
                <a:tbl>
                  <a:tblPr firstRow="1" bandRow="1">
                    <a:tableStyleId>{125E5076-3810-47DD-B79F-674D7AD40C01}</a:tableStyleId>
                  </a:tblPr>
                  <a:tblGrid>
                    <a:gridCol w="983286"/>
                    <a:gridCol w="795672"/>
                    <a:gridCol w="651860"/>
                    <a:gridCol w="587247"/>
                    <a:gridCol w="587247"/>
                    <a:gridCol w="587247"/>
                    <a:gridCol w="587247"/>
                    <a:gridCol w="587247"/>
                    <a:gridCol w="728917"/>
                    <a:gridCol w="587247"/>
                    <a:gridCol w="587247"/>
                  </a:tblGrid>
                  <a:tr h="370840">
                    <a:tc>
                      <a:txBody>
                        <a:bodyPr/>
                        <a:lstStyle/>
                        <a:p>
                          <a:r>
                            <a:rPr lang="en-US" altLang="zh-CN" b="1" dirty="0" smtClean="0">
                              <a:solidFill>
                                <a:srgbClr val="92D050"/>
                              </a:solidFill>
                            </a:rPr>
                            <a:t>N</a:t>
                          </a:r>
                          <a:endParaRPr lang="zh-CN" altLang="en-US" b="1" dirty="0">
                            <a:solidFill>
                              <a:srgbClr val="92D050"/>
                            </a:solidFill>
                          </a:endParaRPr>
                        </a:p>
                      </a:txBody>
                      <a:tcPr>
                        <a:lnR w="12700" cap="flat" cmpd="sng" algn="ctr">
                          <a:solidFill>
                            <a:schemeClr val="bg1"/>
                          </a:solidFill>
                          <a:prstDash val="solid"/>
                          <a:round/>
                          <a:headEnd type="none" w="med" len="med"/>
                          <a:tailEnd type="none" w="med" len="med"/>
                        </a:lnR>
                      </a:tcPr>
                    </a:tc>
                    <a:tc>
                      <a:txBody>
                        <a:bodyPr/>
                        <a:lstStyle/>
                        <a:p>
                          <a:r>
                            <a:rPr lang="en-US" altLang="zh-CN" b="1" dirty="0" smtClean="0">
                              <a:solidFill>
                                <a:srgbClr val="92D050"/>
                              </a:solidFill>
                            </a:rPr>
                            <a:t>2</a:t>
                          </a:r>
                          <a:endParaRPr lang="zh-CN" altLang="en-US" b="1" dirty="0">
                            <a:solidFill>
                              <a:srgbClr val="92D05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altLang="zh-CN" b="1" dirty="0" smtClean="0">
                              <a:solidFill>
                                <a:srgbClr val="92D050"/>
                              </a:solidFill>
                            </a:rPr>
                            <a:t>4</a:t>
                          </a:r>
                          <a:endParaRPr lang="zh-CN" altLang="en-US" b="1" dirty="0">
                            <a:solidFill>
                              <a:srgbClr val="92D05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altLang="zh-CN" b="1" dirty="0" smtClean="0">
                              <a:solidFill>
                                <a:srgbClr val="92D050"/>
                              </a:solidFill>
                            </a:rPr>
                            <a:t>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altLang="zh-CN" b="1" dirty="0" smtClean="0">
                              <a:solidFill>
                                <a:srgbClr val="92D050"/>
                              </a:solidFill>
                            </a:rPr>
                            <a:t>7</a:t>
                          </a:r>
                          <a:endParaRPr lang="zh-CN" altLang="en-US" b="1" dirty="0">
                            <a:solidFill>
                              <a:srgbClr val="92D05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altLang="zh-CN" b="1" dirty="0" smtClean="0">
                              <a:solidFill>
                                <a:srgbClr val="92D050"/>
                              </a:solidFill>
                            </a:rPr>
                            <a:t>8</a:t>
                          </a:r>
                          <a:endParaRPr lang="zh-CN" altLang="en-US" b="1" dirty="0">
                            <a:solidFill>
                              <a:srgbClr val="92D05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altLang="zh-CN" b="1" dirty="0" smtClean="0">
                              <a:solidFill>
                                <a:srgbClr val="92D050"/>
                              </a:solidFill>
                            </a:rPr>
                            <a:t>9</a:t>
                          </a:r>
                          <a:endParaRPr lang="zh-CN" altLang="en-US" b="1" dirty="0">
                            <a:solidFill>
                              <a:srgbClr val="92D05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altLang="zh-CN" b="1" dirty="0" smtClean="0">
                              <a:solidFill>
                                <a:srgbClr val="92D050"/>
                              </a:solidFill>
                            </a:rPr>
                            <a:t>10</a:t>
                          </a:r>
                          <a:endParaRPr lang="zh-CN" altLang="en-US" b="1" dirty="0">
                            <a:solidFill>
                              <a:srgbClr val="92D05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altLang="zh-CN" b="1" dirty="0" smtClean="0">
                              <a:solidFill>
                                <a:srgbClr val="92D050"/>
                              </a:solidFill>
                            </a:rPr>
                            <a:t>15</a:t>
                          </a:r>
                          <a:endParaRPr lang="zh-CN" altLang="en-US" b="1" dirty="0">
                            <a:solidFill>
                              <a:srgbClr val="92D05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altLang="zh-CN" b="1" dirty="0" smtClean="0">
                              <a:solidFill>
                                <a:srgbClr val="92D050"/>
                              </a:solidFill>
                            </a:rPr>
                            <a:t>20</a:t>
                          </a:r>
                          <a:endParaRPr lang="zh-CN" altLang="en-US" b="1" dirty="0">
                            <a:solidFill>
                              <a:srgbClr val="92D050"/>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altLang="zh-CN" b="1" dirty="0" smtClean="0">
                              <a:solidFill>
                                <a:srgbClr val="92D050"/>
                              </a:solidFill>
                            </a:rPr>
                            <a:t>25</a:t>
                          </a:r>
                          <a:endParaRPr lang="zh-CN" altLang="en-US" b="1" dirty="0">
                            <a:solidFill>
                              <a:srgbClr val="92D050"/>
                            </a:solidFill>
                          </a:endParaRPr>
                        </a:p>
                      </a:txBody>
                      <a:tcPr>
                        <a:lnL w="12700" cap="flat" cmpd="sng" algn="ctr">
                          <a:solidFill>
                            <a:schemeClr val="bg1"/>
                          </a:solidFill>
                          <a:prstDash val="solid"/>
                          <a:round/>
                          <a:headEnd type="none" w="med" len="med"/>
                          <a:tailEnd type="none" w="med" len="med"/>
                        </a:lnL>
                      </a:tcPr>
                    </a:tc>
                  </a:tr>
                  <a:tr h="375984">
                    <a:tc>
                      <a:txBody>
                        <a:bodyPr/>
                        <a:lstStyle/>
                        <a:p>
                          <a:r>
                            <a:rPr lang="zh-CN" altLang="en-US" b="1" dirty="0" smtClean="0">
                              <a:solidFill>
                                <a:srgbClr val="FFFF00"/>
                              </a:solidFill>
                            </a:rPr>
                            <a:t>数量级</a:t>
                          </a:r>
                          <a:endParaRPr lang="zh-CN" altLang="en-US" b="1" dirty="0">
                            <a:solidFill>
                              <a:srgbClr val="FFFF00"/>
                            </a:solidFill>
                          </a:endParaRPr>
                        </a:p>
                      </a:txBody>
                      <a:tcPr>
                        <a:lnR w="12700" cap="flat" cmpd="sng" algn="ctr">
                          <a:solidFill>
                            <a:schemeClr val="bg1"/>
                          </a:solidFill>
                          <a:prstDash val="solid"/>
                          <a:round/>
                          <a:headEnd type="none" w="med" len="med"/>
                          <a:tailEnd type="none" w="med" len="med"/>
                        </a:lnR>
                      </a:tcPr>
                    </a:tc>
                    <a:tc>
                      <a:txBody>
                        <a:bodyPr/>
                        <a:lstStyle/>
                        <a:p>
                          <a:endParaRPr lang="zh-C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rotWithShape="1">
                          <a:blip r:embed="rId3"/>
                          <a:stretch>
                            <a:fillRect l="-123664" t="-108197" r="-687786" b="-21311"/>
                          </a:stretch>
                        </a:blipFill>
                      </a:tcPr>
                    </a:tc>
                    <a:tc>
                      <a:txBody>
                        <a:bodyPr/>
                        <a:lstStyle/>
                        <a:p>
                          <a:endParaRPr lang="zh-C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rotWithShape="1">
                          <a:blip r:embed="rId3"/>
                          <a:stretch>
                            <a:fillRect l="-273832" t="-108197" r="-742056" b="-21311"/>
                          </a:stretch>
                        </a:blipFill>
                      </a:tcPr>
                    </a:tc>
                    <a:tc>
                      <a:txBody>
                        <a:bodyPr/>
                        <a:lstStyle/>
                        <a:p>
                          <a:endParaRPr lang="zh-C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rotWithShape="1">
                          <a:blip r:embed="rId3"/>
                          <a:stretch>
                            <a:fillRect l="-416667" t="-108197" r="-727083" b="-21311"/>
                          </a:stretch>
                        </a:blipFill>
                      </a:tcPr>
                    </a:tc>
                    <a:tc>
                      <a:txBody>
                        <a:bodyPr/>
                        <a:lstStyle/>
                        <a:p>
                          <a:endParaRPr lang="zh-C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rotWithShape="1">
                          <a:blip r:embed="rId3"/>
                          <a:stretch>
                            <a:fillRect l="-516667" t="-108197" r="-627083" b="-21311"/>
                          </a:stretch>
                        </a:blipFill>
                      </a:tcPr>
                    </a:tc>
                    <a:tc>
                      <a:txBody>
                        <a:bodyPr/>
                        <a:lstStyle/>
                        <a:p>
                          <a:endParaRPr lang="zh-C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rotWithShape="1">
                          <a:blip r:embed="rId3"/>
                          <a:stretch>
                            <a:fillRect l="-616667" t="-108197" r="-527083" b="-21311"/>
                          </a:stretch>
                        </a:blipFill>
                      </a:tcPr>
                    </a:tc>
                    <a:tc>
                      <a:txBody>
                        <a:bodyPr/>
                        <a:lstStyle/>
                        <a:p>
                          <a:endParaRPr lang="zh-C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rotWithShape="1">
                          <a:blip r:embed="rId3"/>
                          <a:stretch>
                            <a:fillRect l="-709278" t="-108197" r="-421649" b="-21311"/>
                          </a:stretch>
                        </a:blipFill>
                      </a:tcPr>
                    </a:tc>
                    <a:tc>
                      <a:txBody>
                        <a:bodyPr/>
                        <a:lstStyle/>
                        <a:p>
                          <a:endParaRPr lang="zh-C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rotWithShape="1">
                          <a:blip r:embed="rId3"/>
                          <a:stretch>
                            <a:fillRect l="-817708" t="-108197" r="-326042" b="-21311"/>
                          </a:stretch>
                        </a:blipFill>
                      </a:tcPr>
                    </a:tc>
                    <a:tc>
                      <a:txBody>
                        <a:bodyPr/>
                        <a:lstStyle/>
                        <a:p>
                          <a:endParaRPr lang="zh-C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rotWithShape="1">
                          <a:blip r:embed="rId3"/>
                          <a:stretch>
                            <a:fillRect l="-740336" t="-108197" r="-163025" b="-21311"/>
                          </a:stretch>
                        </a:blipFill>
                      </a:tcPr>
                    </a:tc>
                    <a:tc>
                      <a:txBody>
                        <a:bodyPr/>
                        <a:lstStyle/>
                        <a:p>
                          <a:endParaRPr lang="zh-C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rotWithShape="1">
                          <a:blip r:embed="rId3"/>
                          <a:stretch>
                            <a:fillRect l="-1030928" t="-108197" r="-100000" b="-21311"/>
                          </a:stretch>
                        </a:blipFill>
                      </a:tcPr>
                    </a:tc>
                    <a:tc>
                      <a:txBody>
                        <a:bodyPr/>
                        <a:lstStyle/>
                        <a:p>
                          <a:endParaRPr lang="zh-CN"/>
                        </a:p>
                      </a:txBody>
                      <a:tcPr>
                        <a:lnL w="12700" cap="flat" cmpd="sng" algn="ctr">
                          <a:solidFill>
                            <a:schemeClr val="bg1"/>
                          </a:solidFill>
                          <a:prstDash val="solid"/>
                          <a:round/>
                          <a:headEnd type="none" w="med" len="med"/>
                          <a:tailEnd type="none" w="med" len="med"/>
                        </a:lnL>
                        <a:blipFill rotWithShape="1">
                          <a:blip r:embed="rId3"/>
                          <a:stretch>
                            <a:fillRect l="-1142708" t="-108197" r="-1042" b="-21311"/>
                          </a:stretch>
                        </a:blipFill>
                      </a:tcPr>
                    </a:tc>
                  </a:tr>
                </a:tbl>
              </a:graphicData>
            </a:graphic>
          </p:graphicFrame>
        </mc:Fallback>
      </mc:AlternateContent>
      <p:pic>
        <p:nvPicPr>
          <p:cNvPr id="6" name="Picture 4" descr="E:\学习\智能控制-信息学院春季\Neural Network\反馈网络\factoria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084" y="3356992"/>
            <a:ext cx="4901434" cy="280831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矩形 6"/>
              <p:cNvSpPr/>
              <p:nvPr/>
            </p:nvSpPr>
            <p:spPr>
              <a:xfrm>
                <a:off x="4912291" y="3442405"/>
                <a:ext cx="3744416" cy="1430135"/>
              </a:xfrm>
              <a:prstGeom prst="rect">
                <a:avLst/>
              </a:prstGeom>
            </p:spPr>
            <p:txBody>
              <a:bodyPr wrap="square">
                <a:spAutoFit/>
              </a:bodyPr>
              <a:lstStyle/>
              <a:p>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25</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个城市列举：</a:t>
                </a:r>
                <a:endParaRPr lang="en-US" altLang="zh-CN" sz="2400" b="1" dirty="0">
                  <a:solidFill>
                    <a:srgbClr val="0070C0"/>
                  </a:solidFill>
                  <a:effectLst>
                    <a:outerShdw dist="38100" dir="2700000" algn="tl">
                      <a:srgbClr val="3333CC"/>
                    </a:outerShdw>
                  </a:effectLst>
                  <a:latin typeface="微软雅黑" pitchFamily="34" charset="-122"/>
                  <a:ea typeface="微软雅黑" pitchFamily="34" charset="-122"/>
                </a:endParaRPr>
              </a:p>
              <a:p>
                <a:pPr/>
                <a14:m>
                  <m:oMathPara xmlns:m="http://schemas.openxmlformats.org/officeDocument/2006/math">
                    <m:oMathParaPr>
                      <m:jc m:val="centerGroup"/>
                    </m:oMathParaPr>
                    <m:oMath xmlns:m="http://schemas.openxmlformats.org/officeDocument/2006/math">
                      <m:f>
                        <m:f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fPr>
                        <m:num>
                          <m:r>
                            <a:rPr lang="en-US" altLang="zh-CN" sz="2400" b="1">
                              <a:solidFill>
                                <a:srgbClr val="0070C0"/>
                              </a:solidFill>
                              <a:effectLst>
                                <a:outerShdw dist="38100" dir="2700000" algn="tl">
                                  <a:srgbClr val="3333CC"/>
                                </a:outerShdw>
                              </a:effectLst>
                              <a:latin typeface="Cambria Math"/>
                              <a:ea typeface="微软雅黑" pitchFamily="34" charset="-122"/>
                            </a:rPr>
                            <m:t>𝟐𝟒</m:t>
                          </m:r>
                          <m:r>
                            <a:rPr lang="en-US" altLang="zh-CN" sz="2400" b="1">
                              <a:solidFill>
                                <a:srgbClr val="0070C0"/>
                              </a:solidFill>
                              <a:effectLst>
                                <a:outerShdw dist="38100" dir="2700000" algn="tl">
                                  <a:srgbClr val="3333CC"/>
                                </a:outerShdw>
                              </a:effectLst>
                              <a:latin typeface="Cambria Math"/>
                              <a:ea typeface="微软雅黑" pitchFamily="34" charset="-122"/>
                            </a:rPr>
                            <m:t>!</m:t>
                          </m:r>
                        </m:num>
                        <m:den>
                          <m:r>
                            <a:rPr lang="en-US" altLang="zh-CN" sz="2400" b="1">
                              <a:solidFill>
                                <a:srgbClr val="0070C0"/>
                              </a:solidFill>
                              <a:effectLst>
                                <a:outerShdw dist="38100" dir="2700000" algn="tl">
                                  <a:srgbClr val="3333CC"/>
                                </a:outerShdw>
                              </a:effectLst>
                              <a:latin typeface="Cambria Math"/>
                              <a:ea typeface="微软雅黑" pitchFamily="34" charset="-122"/>
                            </a:rPr>
                            <m:t>𝟐</m:t>
                          </m:r>
                        </m:den>
                      </m:f>
                      <m:r>
                        <a:rPr lang="en-US" altLang="zh-CN" sz="2400" b="1">
                          <a:solidFill>
                            <a:srgbClr val="0070C0"/>
                          </a:solidFill>
                          <a:effectLst>
                            <a:outerShdw dist="38100" dir="2700000" algn="tl">
                              <a:srgbClr val="3333CC"/>
                            </a:outerShdw>
                          </a:effectLst>
                          <a:latin typeface="Cambria Math"/>
                          <a:ea typeface="微软雅黑" pitchFamily="34" charset="-122"/>
                        </a:rPr>
                        <m:t>≈</m:t>
                      </m:r>
                      <m:r>
                        <a:rPr lang="en-US" altLang="zh-CN" sz="2400" b="1">
                          <a:solidFill>
                            <a:srgbClr val="0070C0"/>
                          </a:solidFill>
                          <a:effectLst>
                            <a:outerShdw dist="38100" dir="2700000" algn="tl">
                              <a:srgbClr val="3333CC"/>
                            </a:outerShdw>
                          </a:effectLst>
                          <a:latin typeface="Cambria Math"/>
                          <a:ea typeface="微软雅黑" pitchFamily="34" charset="-122"/>
                        </a:rPr>
                        <m:t>𝟑</m:t>
                      </m:r>
                      <m:r>
                        <a:rPr lang="en-US" altLang="zh-CN" sz="2400" b="1">
                          <a:solidFill>
                            <a:srgbClr val="0070C0"/>
                          </a:solidFill>
                          <a:effectLst>
                            <a:outerShdw dist="38100" dir="2700000" algn="tl">
                              <a:srgbClr val="3333CC"/>
                            </a:outerShdw>
                          </a:effectLst>
                          <a:latin typeface="Cambria Math"/>
                          <a:ea typeface="微软雅黑" pitchFamily="34" charset="-122"/>
                        </a:rPr>
                        <m:t>.</m:t>
                      </m:r>
                      <m:r>
                        <a:rPr lang="en-US" altLang="zh-CN" sz="2400" b="1">
                          <a:solidFill>
                            <a:srgbClr val="0070C0"/>
                          </a:solidFill>
                          <a:effectLst>
                            <a:outerShdw dist="38100" dir="2700000" algn="tl">
                              <a:srgbClr val="3333CC"/>
                            </a:outerShdw>
                          </a:effectLst>
                          <a:latin typeface="Cambria Math"/>
                          <a:ea typeface="微软雅黑" pitchFamily="34" charset="-122"/>
                        </a:rPr>
                        <m:t>𝟏</m:t>
                      </m:r>
                      <m:r>
                        <a:rPr lang="en-US" altLang="zh-CN" sz="2400" b="1">
                          <a:solidFill>
                            <a:srgbClr val="0070C0"/>
                          </a:solidFill>
                          <a:effectLst>
                            <a:outerShdw dist="38100" dir="2700000" algn="tl">
                              <a:srgbClr val="3333CC"/>
                            </a:outerShdw>
                          </a:effectLst>
                          <a:latin typeface="Cambria Math"/>
                          <a:ea typeface="微软雅黑" pitchFamily="34" charset="-122"/>
                        </a:rPr>
                        <m:t>×</m:t>
                      </m:r>
                      <m:sSup>
                        <m:sSupPr>
                          <m:ctrlPr>
                            <a:rPr lang="en-US" altLang="zh-CN" sz="2400" b="1" i="1">
                              <a:solidFill>
                                <a:srgbClr val="0070C0"/>
                              </a:solidFill>
                              <a:effectLst>
                                <a:outerShdw dist="38100" dir="2700000" algn="tl">
                                  <a:srgbClr val="3333CC"/>
                                </a:outerShdw>
                              </a:effectLst>
                              <a:latin typeface="Cambria Math" panose="02040503050406030204" pitchFamily="18" charset="0"/>
                              <a:ea typeface="微软雅黑" pitchFamily="34" charset="-122"/>
                            </a:rPr>
                          </m:ctrlPr>
                        </m:sSupPr>
                        <m:e>
                          <m:r>
                            <a:rPr lang="en-US" altLang="zh-CN" sz="2400" b="1">
                              <a:solidFill>
                                <a:srgbClr val="0070C0"/>
                              </a:solidFill>
                              <a:effectLst>
                                <a:outerShdw dist="38100" dir="2700000" algn="tl">
                                  <a:srgbClr val="3333CC"/>
                                </a:outerShdw>
                              </a:effectLst>
                              <a:latin typeface="Cambria Math"/>
                              <a:ea typeface="微软雅黑" pitchFamily="34" charset="-122"/>
                            </a:rPr>
                            <m:t>𝟏𝟎</m:t>
                          </m:r>
                        </m:e>
                        <m:sup>
                          <m:r>
                            <a:rPr lang="en-US" altLang="zh-CN" sz="2400" b="1">
                              <a:solidFill>
                                <a:srgbClr val="0070C0"/>
                              </a:solidFill>
                              <a:effectLst>
                                <a:outerShdw dist="38100" dir="2700000" algn="tl">
                                  <a:srgbClr val="3333CC"/>
                                </a:outerShdw>
                              </a:effectLst>
                              <a:latin typeface="Cambria Math"/>
                              <a:ea typeface="微软雅黑" pitchFamily="34" charset="-122"/>
                            </a:rPr>
                            <m:t>𝟐𝟑</m:t>
                          </m:r>
                        </m:sup>
                      </m:sSup>
                    </m:oMath>
                  </m:oMathPara>
                </a14:m>
                <a:endParaRPr lang="zh-CN" altLang="en-US" sz="2400" b="1" dirty="0">
                  <a:solidFill>
                    <a:srgbClr val="0070C0"/>
                  </a:solidFill>
                  <a:effectLst>
                    <a:outerShdw dist="38100" dir="2700000" algn="tl">
                      <a:srgbClr val="3333CC"/>
                    </a:outerShdw>
                  </a:effectLst>
                  <a:latin typeface="微软雅黑" pitchFamily="34" charset="-122"/>
                  <a:ea typeface="微软雅黑" pitchFamily="34" charset="-122"/>
                </a:endParaRPr>
              </a:p>
              <a:p>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4912291" y="3442405"/>
                <a:ext cx="3744416" cy="1430135"/>
              </a:xfrm>
              <a:prstGeom prst="rect">
                <a:avLst/>
              </a:prstGeom>
              <a:blipFill rotWithShape="1">
                <a:blip r:embed="rId5"/>
                <a:stretch>
                  <a:fillRect l="-2606" t="-3419"/>
                </a:stretch>
              </a:blipFill>
            </p:spPr>
            <p:txBody>
              <a:bodyPr/>
              <a:lstStyle/>
              <a:p>
                <a:r>
                  <a:rPr lang="zh-CN" altLang="en-US">
                    <a:noFill/>
                  </a:rPr>
                  <a:t> </a:t>
                </a:r>
              </a:p>
            </p:txBody>
          </p:sp>
        </mc:Fallback>
      </mc:AlternateContent>
      <p:sp>
        <p:nvSpPr>
          <p:cNvPr id="8" name="TextBox 7"/>
          <p:cNvSpPr txBox="1"/>
          <p:nvPr/>
        </p:nvSpPr>
        <p:spPr>
          <a:xfrm>
            <a:off x="4932041" y="4875666"/>
            <a:ext cx="3960440" cy="1200329"/>
          </a:xfrm>
          <a:prstGeom prst="rect">
            <a:avLst/>
          </a:prstGeom>
          <a:noFill/>
        </p:spPr>
        <p:txBody>
          <a:bodyPr wrap="square" rtlCol="0">
            <a:spAutoFit/>
          </a:bodyPr>
          <a:lstStyle/>
          <a:p>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天河一号每秒运算</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4.7</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千万亿次，一次运算比较一次，要运算</a:t>
            </a:r>
            <a:r>
              <a:rPr lang="en-US" altLang="zh-CN" sz="2400" b="1" dirty="0">
                <a:solidFill>
                  <a:srgbClr val="0070C0"/>
                </a:solidFill>
                <a:effectLst>
                  <a:outerShdw dist="38100" dir="2700000" algn="tl">
                    <a:srgbClr val="3333CC"/>
                  </a:outerShdw>
                </a:effectLst>
                <a:latin typeface="微软雅黑" pitchFamily="34" charset="-122"/>
                <a:ea typeface="微软雅黑" pitchFamily="34" charset="-122"/>
              </a:rPr>
              <a:t>2</a:t>
            </a:r>
            <a:r>
              <a:rPr lang="zh-CN" altLang="en-US" sz="2400" b="1" dirty="0">
                <a:solidFill>
                  <a:srgbClr val="0070C0"/>
                </a:solidFill>
                <a:effectLst>
                  <a:outerShdw dist="38100" dir="2700000" algn="tl">
                    <a:srgbClr val="3333CC"/>
                  </a:outerShdw>
                </a:effectLst>
                <a:latin typeface="微软雅黑" pitchFamily="34" charset="-122"/>
                <a:ea typeface="微软雅黑" pitchFamily="34" charset="-122"/>
              </a:rPr>
              <a:t>年！</a:t>
            </a:r>
          </a:p>
        </p:txBody>
      </p:sp>
      <mc:AlternateContent xmlns:mc="http://schemas.openxmlformats.org/markup-compatibility/2006" xmlns:a14="http://schemas.microsoft.com/office/drawing/2010/main">
        <mc:Choice Requires="a14">
          <p:sp>
            <p:nvSpPr>
              <p:cNvPr id="9" name="TextBox 8"/>
              <p:cNvSpPr txBox="1"/>
              <p:nvPr/>
            </p:nvSpPr>
            <p:spPr>
              <a:xfrm>
                <a:off x="1043608" y="6309320"/>
                <a:ext cx="8123186" cy="407099"/>
              </a:xfrm>
              <a:prstGeom prst="rect">
                <a:avLst/>
              </a:prstGeom>
              <a:noFill/>
            </p:spPr>
            <p:txBody>
              <a:bodyPr wrap="none" rtlCol="0">
                <a:spAutoFit/>
              </a:bodyPr>
              <a:lstStyle/>
              <a:p>
                <a:r>
                  <a:rPr lang="zh-CN" altLang="en-US" sz="2000" b="1" dirty="0">
                    <a:solidFill>
                      <a:srgbClr val="FF0000"/>
                    </a:solidFill>
                  </a:rPr>
                  <a:t>注：用动态规划技术，算法的复杂度为</a:t>
                </a:r>
                <a14:m>
                  <m:oMath xmlns:m="http://schemas.openxmlformats.org/officeDocument/2006/math">
                    <m:r>
                      <a:rPr lang="en-US" altLang="zh-CN" sz="2000" b="1" i="1" dirty="0">
                        <a:solidFill>
                          <a:srgbClr val="FF0000"/>
                        </a:solidFill>
                        <a:latin typeface="Cambria Math"/>
                      </a:rPr>
                      <m:t>𝐎</m:t>
                    </m:r>
                    <m:r>
                      <a:rPr lang="en-US" altLang="zh-CN" sz="2000" b="1" i="0" dirty="0" smtClean="0">
                        <a:solidFill>
                          <a:srgbClr val="FF0000"/>
                        </a:solidFill>
                        <a:latin typeface="Cambria Math"/>
                      </a:rPr>
                      <m:t>(</m:t>
                    </m:r>
                    <m:sSup>
                      <m:sSupPr>
                        <m:ctrlPr>
                          <a:rPr lang="en-US" altLang="zh-CN" sz="2000" b="1" i="1" dirty="0" smtClean="0">
                            <a:solidFill>
                              <a:srgbClr val="FF0000"/>
                            </a:solidFill>
                            <a:latin typeface="Cambria Math" panose="02040503050406030204" pitchFamily="18" charset="0"/>
                          </a:rPr>
                        </m:ctrlPr>
                      </m:sSupPr>
                      <m:e>
                        <m:r>
                          <a:rPr lang="en-US" altLang="zh-CN" sz="2000" b="1" i="1" dirty="0" smtClean="0">
                            <a:solidFill>
                              <a:srgbClr val="FF0000"/>
                            </a:solidFill>
                            <a:latin typeface="Cambria Math"/>
                          </a:rPr>
                          <m:t>𝒏</m:t>
                        </m:r>
                      </m:e>
                      <m:sup>
                        <m:r>
                          <a:rPr lang="en-US" altLang="zh-CN" sz="2000" b="1" i="1" dirty="0" smtClean="0">
                            <a:solidFill>
                              <a:srgbClr val="FF0000"/>
                            </a:solidFill>
                            <a:latin typeface="Cambria Math"/>
                          </a:rPr>
                          <m:t>𝟐</m:t>
                        </m:r>
                      </m:sup>
                    </m:sSup>
                    <m:sSup>
                      <m:sSupPr>
                        <m:ctrlPr>
                          <a:rPr lang="en-US" altLang="zh-CN" sz="2000" b="1" i="1" dirty="0" smtClean="0">
                            <a:solidFill>
                              <a:srgbClr val="FF0000"/>
                            </a:solidFill>
                            <a:latin typeface="Cambria Math" panose="02040503050406030204" pitchFamily="18" charset="0"/>
                          </a:rPr>
                        </m:ctrlPr>
                      </m:sSupPr>
                      <m:e>
                        <m:r>
                          <a:rPr lang="en-US" altLang="zh-CN" sz="2000" b="1" i="1" dirty="0" smtClean="0">
                            <a:solidFill>
                              <a:srgbClr val="FF0000"/>
                            </a:solidFill>
                            <a:latin typeface="Cambria Math"/>
                          </a:rPr>
                          <m:t>𝟐</m:t>
                        </m:r>
                      </m:e>
                      <m:sup>
                        <m:r>
                          <a:rPr lang="en-US" altLang="zh-CN" sz="2000" b="1" i="1" dirty="0" smtClean="0">
                            <a:solidFill>
                              <a:srgbClr val="FF0000"/>
                            </a:solidFill>
                            <a:latin typeface="Cambria Math"/>
                          </a:rPr>
                          <m:t>𝒏</m:t>
                        </m:r>
                      </m:sup>
                    </m:sSup>
                    <m:r>
                      <a:rPr lang="en-US" altLang="zh-CN" sz="2000" b="1" i="0" dirty="0" smtClean="0">
                        <a:solidFill>
                          <a:srgbClr val="FF0000"/>
                        </a:solidFill>
                        <a:latin typeface="Cambria Math"/>
                      </a:rPr>
                      <m:t>)</m:t>
                    </m:r>
                  </m:oMath>
                </a14:m>
                <a:r>
                  <a:rPr lang="zh-CN" altLang="en-US" sz="2000" b="1" dirty="0">
                    <a:solidFill>
                      <a:srgbClr val="FF0000"/>
                    </a:solidFill>
                  </a:rPr>
                  <a:t>，仍然是指数级别的。</a:t>
                </a:r>
              </a:p>
            </p:txBody>
          </p:sp>
        </mc:Choice>
        <mc:Fallback xmlns="">
          <p:sp>
            <p:nvSpPr>
              <p:cNvPr id="9" name="TextBox 8"/>
              <p:cNvSpPr txBox="1">
                <a:spLocks noRot="1" noChangeAspect="1" noMove="1" noResize="1" noEditPoints="1" noAdjustHandles="1" noChangeArrowheads="1" noChangeShapeType="1" noTextEdit="1"/>
              </p:cNvSpPr>
              <p:nvPr/>
            </p:nvSpPr>
            <p:spPr>
              <a:xfrm>
                <a:off x="1043608" y="6309320"/>
                <a:ext cx="8123186" cy="407099"/>
              </a:xfrm>
              <a:prstGeom prst="rect">
                <a:avLst/>
              </a:prstGeom>
              <a:blipFill rotWithShape="1">
                <a:blip r:embed="rId6"/>
                <a:stretch>
                  <a:fillRect l="-750" t="-8955" r="-75" b="-2238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0948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Hopfield</a:t>
            </a:r>
            <a:r>
              <a:rPr lang="zh-CN" altLang="en-US" dirty="0"/>
              <a:t>神经网络分类</a:t>
            </a:r>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521185" y="1456876"/>
            <a:ext cx="1988840" cy="3772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内容占位符 2"/>
          <p:cNvSpPr>
            <a:spLocks noGrp="1"/>
          </p:cNvSpPr>
          <p:nvPr>
            <p:ph idx="1"/>
          </p:nvPr>
        </p:nvSpPr>
        <p:spPr>
          <a:xfrm>
            <a:off x="457200" y="1600201"/>
            <a:ext cx="8229600" cy="748679"/>
          </a:xfrm>
        </p:spPr>
        <p:txBody>
          <a:bodyPr/>
          <a:lstStyle/>
          <a:p>
            <a:r>
              <a:rPr lang="en-US" altLang="zh-CN" sz="2000" dirty="0"/>
              <a:t>Hopfield</a:t>
            </a:r>
            <a:r>
              <a:rPr lang="zh-CN" altLang="en-US" sz="2000" dirty="0"/>
              <a:t>神经网络的基础构架是网络中每一个神经元的输出乘以某些权值后送到所有神经元的输入端，从而形成一个全反馈结构</a:t>
            </a:r>
          </a:p>
        </p:txBody>
      </p:sp>
      <p:sp>
        <p:nvSpPr>
          <p:cNvPr id="6" name="TextBox 5"/>
          <p:cNvSpPr txBox="1"/>
          <p:nvPr/>
        </p:nvSpPr>
        <p:spPr>
          <a:xfrm>
            <a:off x="457200" y="4869160"/>
            <a:ext cx="7560840" cy="1785104"/>
          </a:xfrm>
          <a:prstGeom prst="rect">
            <a:avLst/>
          </a:prstGeom>
          <a:noFill/>
        </p:spPr>
        <p:txBody>
          <a:bodyPr wrap="square" rtlCol="0">
            <a:spAutoFit/>
          </a:bodyPr>
          <a:lstStyle/>
          <a:p>
            <a:pPr>
              <a:spcBef>
                <a:spcPts val="600"/>
              </a:spcBef>
            </a:pP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Hopfield</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神经网络按其运行的时间域可分为：</a:t>
            </a:r>
            <a:endParaRPr lang="en-US" altLang="zh-CN" sz="2000" b="1" dirty="0">
              <a:solidFill>
                <a:srgbClr val="0070C0"/>
              </a:solidFill>
              <a:effectLst>
                <a:outerShdw dist="38100" dir="2700000" algn="tl">
                  <a:srgbClr val="3333CC"/>
                </a:outerShdw>
              </a:effectLst>
              <a:latin typeface="微软雅黑" pitchFamily="34" charset="-122"/>
              <a:ea typeface="微软雅黑" pitchFamily="34" charset="-122"/>
            </a:endParaRPr>
          </a:p>
          <a:p>
            <a:pPr marL="342900" indent="-342900">
              <a:spcBef>
                <a:spcPts val="600"/>
              </a:spcBef>
              <a:buFont typeface="Wingdings" pitchFamily="2" charset="2"/>
              <a:buChar char="Ø"/>
            </a:pP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运行在连续时间域的连续时间</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Hopfield</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神经网络</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简称为连续时间</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HNN)</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，也可称为</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Hopfield</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模型（简记为</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HM</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a:t>
            </a:r>
            <a:endParaRPr lang="en-US" altLang="zh-CN" sz="2000" b="1" dirty="0">
              <a:solidFill>
                <a:srgbClr val="0070C0"/>
              </a:solidFill>
              <a:effectLst>
                <a:outerShdw dist="38100" dir="2700000" algn="tl">
                  <a:srgbClr val="3333CC"/>
                </a:outerShdw>
              </a:effectLst>
              <a:latin typeface="微软雅黑" pitchFamily="34" charset="-122"/>
              <a:ea typeface="微软雅黑" pitchFamily="34" charset="-122"/>
            </a:endParaRPr>
          </a:p>
          <a:p>
            <a:pPr marL="342900" indent="-342900">
              <a:spcBef>
                <a:spcPts val="600"/>
              </a:spcBef>
              <a:buFont typeface="Wingdings" pitchFamily="2" charset="2"/>
              <a:buChar char="Ø"/>
            </a:pP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运行在离散时间域的离散时间</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Hopfield</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神经网络（简称为离散时间</a:t>
            </a:r>
            <a:r>
              <a:rPr lang="en-US" altLang="zh-CN" sz="2000" b="1" dirty="0">
                <a:solidFill>
                  <a:srgbClr val="0070C0"/>
                </a:solidFill>
                <a:effectLst>
                  <a:outerShdw dist="38100" dir="2700000" algn="tl">
                    <a:srgbClr val="3333CC"/>
                  </a:outerShdw>
                </a:effectLst>
                <a:latin typeface="微软雅黑" pitchFamily="34" charset="-122"/>
                <a:ea typeface="微软雅黑" pitchFamily="34" charset="-122"/>
              </a:rPr>
              <a:t>HNN</a:t>
            </a:r>
            <a:r>
              <a:rPr lang="zh-CN" altLang="en-US" sz="2000" b="1" dirty="0">
                <a:solidFill>
                  <a:srgbClr val="0070C0"/>
                </a:solidFill>
                <a:effectLst>
                  <a:outerShdw dist="38100" dir="2700000" algn="tl">
                    <a:srgbClr val="3333CC"/>
                  </a:outerShdw>
                </a:effectLst>
                <a:latin typeface="微软雅黑" pitchFamily="34" charset="-122"/>
                <a:ea typeface="微软雅黑" pitchFamily="34" charset="-122"/>
              </a:rPr>
              <a:t>）。</a:t>
            </a:r>
            <a:endParaRPr lang="en-US" altLang="zh-CN" sz="2000" b="1" dirty="0">
              <a:solidFill>
                <a:srgbClr val="0070C0"/>
              </a:solidFill>
              <a:effectLst>
                <a:outerShdw dist="38100" dir="2700000" algn="tl">
                  <a:srgbClr val="3333CC"/>
                </a:outerShdw>
              </a:effectLst>
              <a:latin typeface="微软雅黑" pitchFamily="34" charset="-122"/>
              <a:ea typeface="微软雅黑" pitchFamily="34" charset="-122"/>
            </a:endParaRPr>
          </a:p>
        </p:txBody>
      </p:sp>
    </p:spTree>
    <p:extLst>
      <p:ext uri="{BB962C8B-B14F-4D97-AF65-F5344CB8AC3E}">
        <p14:creationId xmlns:p14="http://schemas.microsoft.com/office/powerpoint/2010/main" val="2949178318"/>
      </p:ext>
    </p:extLst>
  </p:cSld>
  <p:clrMapOvr>
    <a:masterClrMapping/>
  </p:clrMapOvr>
</p:sld>
</file>

<file path=ppt/theme/theme1.xml><?xml version="1.0" encoding="utf-8"?>
<a:theme xmlns:a="http://schemas.openxmlformats.org/drawingml/2006/main" name="默认设计模板">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6033</TotalTime>
  <Pages>0</Pages>
  <Words>3941</Words>
  <Characters>0</Characters>
  <Application>Microsoft Office PowerPoint</Application>
  <DocSecurity>0</DocSecurity>
  <PresentationFormat>全屏显示(4:3)</PresentationFormat>
  <Lines>0</Lines>
  <Paragraphs>476</Paragraphs>
  <Slides>66</Slides>
  <Notes>2</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66</vt:i4>
      </vt:variant>
    </vt:vector>
  </HeadingPairs>
  <TitlesOfParts>
    <vt:vector size="77" baseType="lpstr">
      <vt:lpstr>华文行楷</vt:lpstr>
      <vt:lpstr>华文楷体</vt:lpstr>
      <vt:lpstr>隶书</vt:lpstr>
      <vt:lpstr>微软雅黑</vt:lpstr>
      <vt:lpstr>Arial</vt:lpstr>
      <vt:lpstr>Calibri</vt:lpstr>
      <vt:lpstr>Cambria Math</vt:lpstr>
      <vt:lpstr>Times New Roman</vt:lpstr>
      <vt:lpstr>Wingdings</vt:lpstr>
      <vt:lpstr>默认设计模板</vt:lpstr>
      <vt:lpstr>包装程序外壳对象</vt:lpstr>
      <vt:lpstr>神经网络（Neural Network）</vt:lpstr>
      <vt:lpstr>提纲</vt:lpstr>
      <vt:lpstr>反馈神经网络</vt:lpstr>
      <vt:lpstr>历史</vt:lpstr>
      <vt:lpstr>经典文献</vt:lpstr>
      <vt:lpstr>经典文献</vt:lpstr>
      <vt:lpstr>TSP问题</vt:lpstr>
      <vt:lpstr>关于计算复杂</vt:lpstr>
      <vt:lpstr>Hopfield神经网络分类</vt:lpstr>
      <vt:lpstr>提纲</vt:lpstr>
      <vt:lpstr>HM</vt:lpstr>
      <vt:lpstr>HM</vt:lpstr>
      <vt:lpstr>HM</vt:lpstr>
      <vt:lpstr>HM的稳定性</vt:lpstr>
      <vt:lpstr>HM的稳定性</vt:lpstr>
      <vt:lpstr>HM用于TSP求解</vt:lpstr>
      <vt:lpstr>HM用于TSP求解</vt:lpstr>
      <vt:lpstr>HM用于TSP求解</vt:lpstr>
      <vt:lpstr>HM用于TSP求解</vt:lpstr>
      <vt:lpstr>HM用于TSP求解</vt:lpstr>
      <vt:lpstr>HM用于TSP求解</vt:lpstr>
      <vt:lpstr>HM用于TSP求解</vt:lpstr>
      <vt:lpstr>HM的缺点</vt:lpstr>
      <vt:lpstr>提纲</vt:lpstr>
      <vt:lpstr>凸优化</vt:lpstr>
      <vt:lpstr>凸优化</vt:lpstr>
      <vt:lpstr>神经网络处理优化问题的优点</vt:lpstr>
      <vt:lpstr>罚函数法</vt:lpstr>
      <vt:lpstr>神经网络解决优化问题</vt:lpstr>
      <vt:lpstr>神经网络解决优化问题</vt:lpstr>
      <vt:lpstr>神经网络解决优化问题</vt:lpstr>
      <vt:lpstr>神经网络解决优化问题</vt:lpstr>
      <vt:lpstr>神经网络解决优化问题</vt:lpstr>
      <vt:lpstr>神经网络解决非线性规划</vt:lpstr>
      <vt:lpstr>神经网络解决非线性规划</vt:lpstr>
      <vt:lpstr>神经网络解决优化问题</vt:lpstr>
      <vt:lpstr>神经网络解决优化问题</vt:lpstr>
      <vt:lpstr>神经网络解决优化问题</vt:lpstr>
      <vt:lpstr>神经网络解决优化问题</vt:lpstr>
      <vt:lpstr>神经网络解决优化问题</vt:lpstr>
      <vt:lpstr>提纲</vt:lpstr>
      <vt:lpstr>离散的HNN</vt:lpstr>
      <vt:lpstr>离散的HNN</vt:lpstr>
      <vt:lpstr>稳定性</vt:lpstr>
      <vt:lpstr>稳定性定理</vt:lpstr>
      <vt:lpstr>稳定性定理</vt:lpstr>
      <vt:lpstr>稳定性定理</vt:lpstr>
      <vt:lpstr>吸引子的性质</vt:lpstr>
      <vt:lpstr>联想记忆</vt:lpstr>
      <vt:lpstr>HNN与联想记忆的关系</vt:lpstr>
      <vt:lpstr>HNN联想记忆原理</vt:lpstr>
      <vt:lpstr>HNN的设计</vt:lpstr>
      <vt:lpstr>HNN的设计</vt:lpstr>
      <vt:lpstr>HNN的设计</vt:lpstr>
      <vt:lpstr>记忆容量</vt:lpstr>
      <vt:lpstr>记忆容量</vt:lpstr>
      <vt:lpstr>Example</vt:lpstr>
      <vt:lpstr>数字识别</vt:lpstr>
      <vt:lpstr>数字识别</vt:lpstr>
      <vt:lpstr>数字识别</vt:lpstr>
      <vt:lpstr>数字识别</vt:lpstr>
      <vt:lpstr>数字识别</vt:lpstr>
      <vt:lpstr>数字识别</vt:lpstr>
      <vt:lpstr>数字识别</vt:lpstr>
      <vt:lpstr>提纲</vt:lpstr>
      <vt:lpstr>Boltzmann Machine</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神经网络（Neural Network）</dc:title>
  <dc:creator>sa</dc:creator>
  <cp:lastModifiedBy>陈 帅华</cp:lastModifiedBy>
  <cp:revision>200</cp:revision>
  <cp:lastPrinted>2013-04-02T11:01:57Z</cp:lastPrinted>
  <dcterms:created xsi:type="dcterms:W3CDTF">2012-06-06T01:30:27Z</dcterms:created>
  <dcterms:modified xsi:type="dcterms:W3CDTF">2020-12-10T13:42:19Z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2052-8.1.0.2424</vt:lpwstr>
  </property>
</Properties>
</file>